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1"/>
  </p:handoutMasterIdLst>
  <p:sldIdLst>
    <p:sldId id="277" r:id="rId3"/>
    <p:sldId id="281" r:id="rId4"/>
    <p:sldId id="282" r:id="rId5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4" r:id="rId15"/>
    <p:sldId id="496" r:id="rId16"/>
    <p:sldId id="296" r:id="rId17"/>
    <p:sldId id="497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8" r:id="rId27"/>
    <p:sldId id="501" r:id="rId28"/>
    <p:sldId id="499" r:id="rId29"/>
    <p:sldId id="502" r:id="rId30"/>
    <p:sldId id="519" r:id="rId31"/>
    <p:sldId id="505" r:id="rId32"/>
    <p:sldId id="309" r:id="rId33"/>
    <p:sldId id="506" r:id="rId34"/>
    <p:sldId id="507" r:id="rId35"/>
    <p:sldId id="510" r:id="rId36"/>
    <p:sldId id="509" r:id="rId37"/>
    <p:sldId id="508" r:id="rId38"/>
    <p:sldId id="511" r:id="rId39"/>
    <p:sldId id="412" r:id="rId40"/>
    <p:sldId id="414" r:id="rId41"/>
    <p:sldId id="514" r:id="rId42"/>
    <p:sldId id="513" r:id="rId43"/>
    <p:sldId id="516" r:id="rId44"/>
    <p:sldId id="515" r:id="rId45"/>
    <p:sldId id="518" r:id="rId46"/>
    <p:sldId id="517" r:id="rId47"/>
    <p:sldId id="418" r:id="rId48"/>
    <p:sldId id="419" r:id="rId49"/>
    <p:sldId id="420" r:id="rId50"/>
    <p:sldId id="421" r:id="rId51"/>
    <p:sldId id="422" r:id="rId52"/>
    <p:sldId id="520" r:id="rId53"/>
    <p:sldId id="424" r:id="rId54"/>
    <p:sldId id="525" r:id="rId55"/>
    <p:sldId id="526" r:id="rId56"/>
    <p:sldId id="426" r:id="rId57"/>
    <p:sldId id="427" r:id="rId58"/>
    <p:sldId id="428" r:id="rId59"/>
    <p:sldId id="438" r:id="rId60"/>
    <p:sldId id="532" r:id="rId61"/>
    <p:sldId id="533" r:id="rId62"/>
    <p:sldId id="534" r:id="rId63"/>
    <p:sldId id="538" r:id="rId64"/>
    <p:sldId id="539" r:id="rId65"/>
    <p:sldId id="540" r:id="rId66"/>
    <p:sldId id="535" r:id="rId67"/>
    <p:sldId id="279" r:id="rId68"/>
    <p:sldId id="524" r:id="rId69"/>
    <p:sldId id="523" r:id="rId70"/>
    <p:sldId id="345" r:id="rId71"/>
    <p:sldId id="346" r:id="rId72"/>
    <p:sldId id="329" r:id="rId73"/>
    <p:sldId id="522" r:id="rId74"/>
    <p:sldId id="531" r:id="rId75"/>
    <p:sldId id="530" r:id="rId76"/>
    <p:sldId id="536" r:id="rId77"/>
    <p:sldId id="541" r:id="rId78"/>
    <p:sldId id="542" r:id="rId79"/>
    <p:sldId id="275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2DEA"/>
    <a:srgbClr val="2B1BBF"/>
    <a:srgbClr val="99BCEF"/>
    <a:srgbClr val="969696"/>
    <a:srgbClr val="FAA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8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1320" y="114"/>
      </p:cViewPr>
      <p:guideLst>
        <p:guide orient="horz" pos="1729"/>
        <p:guide pos="90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48" d="100"/>
          <a:sy n="48" d="100"/>
        </p:scale>
        <p:origin x="2684" y="3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3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3.emf"/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21B388D-A791-476D-9BFA-AA80AE90347C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07666D26-393A-404E-9478-270A5E45368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24CD375-6BFC-45DD-970F-57AAB3B5754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9218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702466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CD375-6BFC-45DD-970F-57AAB3B575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822274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825346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CD375-6BFC-45DD-970F-57AAB3B575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091EEB-B2ED-4318-8715-C5F26E8E90B0}" type="slidenum">
              <a:rPr lang="en-US" altLang="zh-CN"/>
            </a:fld>
            <a:endParaRPr lang="en-US" altLang="zh-CN"/>
          </a:p>
        </p:txBody>
      </p:sp>
      <p:sp>
        <p:nvSpPr>
          <p:cNvPr id="25602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7"/>
          <p:cNvGrpSpPr/>
          <p:nvPr/>
        </p:nvGrpSpPr>
        <p:grpSpPr bwMode="auto">
          <a:xfrm>
            <a:off x="0" y="6245225"/>
            <a:ext cx="9144000" cy="612775"/>
            <a:chOff x="0" y="3934"/>
            <a:chExt cx="5760" cy="386"/>
          </a:xfrm>
        </p:grpSpPr>
        <p:sp>
          <p:nvSpPr>
            <p:cNvPr id="5" name="Rectangle 55"/>
            <p:cNvSpPr>
              <a:spLocks noChangeArrowheads="1"/>
            </p:cNvSpPr>
            <p:nvPr userDrawn="1"/>
          </p:nvSpPr>
          <p:spPr bwMode="gray">
            <a:xfrm>
              <a:off x="0" y="4064"/>
              <a:ext cx="5760" cy="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Freeform 56"/>
            <p:cNvSpPr/>
            <p:nvPr userDrawn="1"/>
          </p:nvSpPr>
          <p:spPr bwMode="gray">
            <a:xfrm>
              <a:off x="4425" y="3934"/>
              <a:ext cx="1335" cy="194"/>
            </a:xfrm>
            <a:custGeom>
              <a:avLst/>
              <a:gdLst>
                <a:gd name="T0" fmla="*/ 0 w 1335"/>
                <a:gd name="T1" fmla="*/ 137 h 194"/>
                <a:gd name="T2" fmla="*/ 229 w 1335"/>
                <a:gd name="T3" fmla="*/ 0 h 194"/>
                <a:gd name="T4" fmla="*/ 1335 w 1335"/>
                <a:gd name="T5" fmla="*/ 2 h 194"/>
                <a:gd name="T6" fmla="*/ 1335 w 1335"/>
                <a:gd name="T7" fmla="*/ 194 h 194"/>
                <a:gd name="T8" fmla="*/ 87 w 1335"/>
                <a:gd name="T9" fmla="*/ 194 h 194"/>
                <a:gd name="T10" fmla="*/ 0 w 1335"/>
                <a:gd name="T11" fmla="*/ 137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5" h="194">
                  <a:moveTo>
                    <a:pt x="0" y="137"/>
                  </a:moveTo>
                  <a:lnTo>
                    <a:pt x="229" y="0"/>
                  </a:lnTo>
                  <a:lnTo>
                    <a:pt x="1335" y="2"/>
                  </a:lnTo>
                  <a:lnTo>
                    <a:pt x="1335" y="194"/>
                  </a:lnTo>
                  <a:lnTo>
                    <a:pt x="87" y="19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sp>
        <p:nvSpPr>
          <p:cNvPr id="7" name="Text Box 14"/>
          <p:cNvSpPr txBox="1">
            <a:spLocks noChangeArrowheads="1"/>
          </p:cNvSpPr>
          <p:nvPr/>
        </p:nvSpPr>
        <p:spPr bwMode="gray">
          <a:xfrm>
            <a:off x="304800" y="471488"/>
            <a:ext cx="1384300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2800" b="1" i="1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7983" y="195673"/>
            <a:ext cx="1077540" cy="107074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6705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 b="1"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  <a:endParaRPr lang="zh-CN" altLang="en-US" noProof="0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4953000"/>
            <a:ext cx="7391400" cy="762000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59113" y="6524625"/>
            <a:ext cx="6022975" cy="381000"/>
          </a:xfrm>
          <a:prstGeom prst="rect">
            <a:avLst/>
          </a:prstGeom>
        </p:spPr>
        <p:txBody>
          <a:bodyPr/>
          <a:lstStyle>
            <a:lvl1pPr algn="r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University of Electronic Science and Technology of China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635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2CB33-38B6-4DBC-8DC5-B246FB1DB4F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59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03238"/>
            <a:ext cx="20574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03238"/>
            <a:ext cx="60198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3539A-848F-4D06-9013-B9A77AE1AC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443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4DA22-8D3A-4F4B-AF3C-4F0BA13379F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6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67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490D7-9E58-4BF2-9E60-89931E155D7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1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05A17-FCD8-48E6-9162-5749EBFDB0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8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515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30D37-94E5-4048-81C7-A4F806DC59F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4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5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39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5F47A-BE4A-413F-92FC-0FCAAF7D17A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3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4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64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D890D-7216-452E-805B-91467A1797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87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8A0ED-FFA1-42FC-9401-02AEF8B7790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611" name="Image" r:id="rId2" imgW="12979400" imgH="1955800" progId="">
                  <p:embed/>
                </p:oleObj>
              </mc:Choice>
              <mc:Fallback>
                <p:oleObj name="Image" r:id="rId2" imgW="12979400" imgH="1955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9584F-341E-480C-9367-2DA8754F92B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vmlDrawing" Target="../drawings/vmlDrawing11.vml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oleObject" Target="../embeddings/oleObject11.bin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roup 89"/>
          <p:cNvGrpSpPr/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1034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" name="Freeform 88"/>
            <p:cNvSpPr/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1089" name="Object 6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Image" r:id="rId12" imgW="12979400" imgH="1955800" progId="">
                  <p:embed/>
                </p:oleObj>
              </mc:Choice>
              <mc:Fallback>
                <p:oleObj name="Image" r:id="rId12" imgW="12979400" imgH="195580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987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5029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551613"/>
            <a:ext cx="21336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DD13478-928C-4363-8480-0383BC0765FA}" type="slidenum">
              <a:rPr lang="zh-CN" altLang="en-US"/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4"/>
          </p:nvPr>
        </p:nvSpPr>
        <p:spPr bwMode="gray">
          <a:xfrm>
            <a:off x="3756025" y="6551613"/>
            <a:ext cx="2133600" cy="22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CE45D2D-AA7E-4DB6-AAFC-9C578297B654}" type="slidenum">
              <a:rPr lang="zh-CN" altLang="en-US"/>
            </a:fld>
            <a:endParaRPr lang="en-US" altLang="zh-CN"/>
          </a:p>
        </p:txBody>
      </p:sp>
      <p:sp>
        <p:nvSpPr>
          <p:cNvPr id="1095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503238"/>
            <a:ext cx="8153400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  <a:endParaRPr lang="zh-CN" altLang="en-US" b="1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anose="020B0A040201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anose="020B0A040201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anose="020B0A040201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anose="020B0A040201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1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emf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23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31.bin"/><Relationship Id="rId7" Type="http://schemas.openxmlformats.org/officeDocument/2006/relationships/image" Target="../media/image28.wmf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26.wmf"/><Relationship Id="rId2" Type="http://schemas.openxmlformats.org/officeDocument/2006/relationships/oleObject" Target="../embeddings/oleObject28.bin"/><Relationship Id="rId15" Type="http://schemas.openxmlformats.org/officeDocument/2006/relationships/vmlDrawing" Target="../drawings/vmlDrawing18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5.wmf"/><Relationship Id="rId12" Type="http://schemas.openxmlformats.org/officeDocument/2006/relationships/oleObject" Target="../embeddings/oleObject33.bin"/><Relationship Id="rId11" Type="http://schemas.openxmlformats.org/officeDocument/2006/relationships/image" Target="../media/image24.wmf"/><Relationship Id="rId10" Type="http://schemas.openxmlformats.org/officeDocument/2006/relationships/oleObject" Target="../embeddings/oleObject32.bin"/><Relationship Id="rId1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3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slide" Target="slide35.xml"/><Relationship Id="rId1" Type="http://schemas.openxmlformats.org/officeDocument/2006/relationships/slide" Target="slide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8.xml"/><Relationship Id="rId2" Type="http://schemas.openxmlformats.org/officeDocument/2006/relationships/slide" Target="slide11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emf"/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emf"/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emf"/><Relationship Id="rId3" Type="http://schemas.openxmlformats.org/officeDocument/2006/relationships/image" Target="../media/image56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oleObject" Target="../embeddings/oleObject38.bin"/><Relationship Id="rId2" Type="http://schemas.openxmlformats.org/officeDocument/2006/relationships/image" Target="../media/image62.wmf"/><Relationship Id="rId1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wmf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40.bin"/><Relationship Id="rId3" Type="http://schemas.openxmlformats.org/officeDocument/2006/relationships/image" Target="../media/image65.wmf"/><Relationship Id="rId2" Type="http://schemas.openxmlformats.org/officeDocument/2006/relationships/oleObject" Target="../embeddings/oleObject39.bin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3.emf"/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8.emf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42.bin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oleObject" Target="../embeddings/oleObject44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3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Relationship Id="rId3" Type="http://schemas.openxmlformats.org/officeDocument/2006/relationships/image" Target="../media/image94.png"/><Relationship Id="rId2" Type="http://schemas.openxmlformats.org/officeDocument/2006/relationships/image" Target="../media/image63.png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24.vml"/><Relationship Id="rId1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6.wmf"/><Relationship Id="rId13" Type="http://schemas.openxmlformats.org/officeDocument/2006/relationships/vmlDrawing" Target="../drawings/vmlDrawing12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wmf"/><Relationship Id="rId10" Type="http://schemas.openxmlformats.org/officeDocument/2006/relationships/oleObject" Target="../embeddings/oleObject16.bin"/><Relationship Id="rId1" Type="http://schemas.openxmlformats.org/officeDocument/2006/relationships/oleObject" Target="../embeddings/oleObject12.bin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oleObject" Target="../embeddings/oleObject46.bin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oleObject" Target="../embeddings/oleObject47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96.png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8.png"/><Relationship Id="rId3" Type="http://schemas.openxmlformats.org/officeDocument/2006/relationships/oleObject" Target="../embeddings/oleObject48.bin"/><Relationship Id="rId2" Type="http://schemas.openxmlformats.org/officeDocument/2006/relationships/image" Target="../media/image103.png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9.png"/><Relationship Id="rId1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22.png"/><Relationship Id="rId3" Type="http://schemas.openxmlformats.org/officeDocument/2006/relationships/image" Target="../media/image110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slide" Target="slide7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3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17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png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128.wmf"/><Relationship Id="rId1" Type="http://schemas.openxmlformats.org/officeDocument/2006/relationships/oleObject" Target="../embeddings/oleObject49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1" Type="http://schemas.openxmlformats.org/officeDocument/2006/relationships/oleObject" Target="../embeddings/oleObject51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138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137.emf"/><Relationship Id="rId1" Type="http://schemas.openxmlformats.org/officeDocument/2006/relationships/oleObject" Target="../embeddings/oleObject52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3.emf"/><Relationship Id="rId7" Type="http://schemas.openxmlformats.org/officeDocument/2006/relationships/oleObject" Target="../embeddings/oleObject58.bin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41.e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140.emf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oleObject55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5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144.emf"/><Relationship Id="rId1" Type="http://schemas.openxmlformats.org/officeDocument/2006/relationships/oleObject" Target="../embeddings/oleObject59.bin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8.emf"/><Relationship Id="rId4" Type="http://schemas.openxmlformats.org/officeDocument/2006/relationships/image" Target="../media/image157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156.wmf"/><Relationship Id="rId1" Type="http://schemas.openxmlformats.org/officeDocument/2006/relationships/oleObject" Target="../embeddings/oleObject61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emf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160.wmf"/><Relationship Id="rId1" Type="http://schemas.openxmlformats.org/officeDocument/2006/relationships/oleObject" Target="../embeddings/oleObject63.bin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3.png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62.png"/><Relationship Id="rId1" Type="http://schemas.openxmlformats.org/officeDocument/2006/relationships/oleObject" Target="../embeddings/oleObject65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6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4953000"/>
            <a:ext cx="7391400" cy="10682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kern="10" dirty="0">
                <a:ln w="19050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Verdana" panose="020B0604030504040204" pitchFamily="34" charset="0"/>
              </a:rPr>
              <a:t>电路分析与电子线路</a:t>
            </a:r>
            <a:endParaRPr lang="en-US" altLang="zh-CN" sz="5400" kern="10" dirty="0">
              <a:ln w="19050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783362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555875" y="6524625"/>
            <a:ext cx="6526213" cy="3810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University of Electronic Science and Technology of China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374650"/>
            <a:ext cx="3744912" cy="533400"/>
          </a:xfrm>
        </p:spPr>
        <p:txBody>
          <a:bodyPr/>
          <a:lstStyle/>
          <a:p>
            <a:r>
              <a:rPr lang="en-US" altLang="zh-CN" sz="320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4.</a:t>
            </a:r>
            <a:r>
              <a:rPr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通频带</a:t>
            </a:r>
            <a:endParaRPr lang="zh-CN" altLang="en-US" sz="32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67587" name="Picture 3" descr="Dz02010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03350" y="2398713"/>
            <a:ext cx="62007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12750" y="5013325"/>
            <a:ext cx="70104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Font typeface="Monotype Sorts"/>
              <a:buNone/>
            </a:pPr>
            <a:r>
              <a:rPr kumimoji="1" lang="en-US" altLang="zh-CN" sz="320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5.</a:t>
            </a:r>
            <a:r>
              <a:rPr kumimoji="1"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kumimoji="1" lang="zh-CN" altLang="en-US" sz="32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最大不失真输出电压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om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交流有效值。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252413" y="1484313"/>
            <a:ext cx="8640762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由于（耦合）电容、电感及放大管</a:t>
            </a:r>
            <a:r>
              <a:rPr kumimoji="1" lang="en-US" altLang="zh-CN" sz="2400" b="1">
                <a:latin typeface="Times New Roman" panose="02020603050405020304" pitchFamily="18" charset="0"/>
              </a:rPr>
              <a:t>PN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结的电容效应，使放大电路在信号频率较低和较高时电压放大倍数数值下降，并产生相移。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67661" name="Text Box 6"/>
          <p:cNvSpPr txBox="1">
            <a:spLocks noChangeArrowheads="1"/>
          </p:cNvSpPr>
          <p:nvPr/>
        </p:nvSpPr>
        <p:spPr bwMode="auto">
          <a:xfrm>
            <a:off x="468313" y="1052513"/>
            <a:ext cx="65928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衡量放大电路对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不同频率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信号的放大能力。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7591" name="Group 7"/>
          <p:cNvGrpSpPr/>
          <p:nvPr/>
        </p:nvGrpSpPr>
        <p:grpSpPr bwMode="auto">
          <a:xfrm>
            <a:off x="488950" y="3465513"/>
            <a:ext cx="8077200" cy="677862"/>
            <a:chOff x="288" y="2352"/>
            <a:chExt cx="5088" cy="427"/>
          </a:xfrm>
        </p:grpSpPr>
        <p:sp>
          <p:nvSpPr>
            <p:cNvPr id="67664" name="AutoShape 8"/>
            <p:cNvSpPr/>
            <p:nvPr/>
          </p:nvSpPr>
          <p:spPr bwMode="auto">
            <a:xfrm>
              <a:off x="288" y="2408"/>
              <a:ext cx="1008" cy="280"/>
            </a:xfrm>
            <a:prstGeom prst="borderCallout1">
              <a:avLst>
                <a:gd name="adj1" fmla="val 25713"/>
                <a:gd name="adj2" fmla="val 104764"/>
                <a:gd name="adj3" fmla="val 153213"/>
                <a:gd name="adj4" fmla="val 166468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400" b="1">
                  <a:latin typeface="Times New Roman" panose="02020603050405020304" pitchFamily="18" charset="0"/>
                </a:rPr>
                <a:t>下限频率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7665" name="AutoShape 9"/>
            <p:cNvSpPr/>
            <p:nvPr/>
          </p:nvSpPr>
          <p:spPr bwMode="auto">
            <a:xfrm>
              <a:off x="4368" y="2352"/>
              <a:ext cx="1008" cy="280"/>
            </a:xfrm>
            <a:prstGeom prst="borderCallout1">
              <a:avLst>
                <a:gd name="adj1" fmla="val 25713"/>
                <a:gd name="adj2" fmla="val -4764"/>
                <a:gd name="adj3" fmla="val 171431"/>
                <a:gd name="adj4" fmla="val -19245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400" b="1">
                  <a:latin typeface="Times New Roman" panose="02020603050405020304" pitchFamily="18" charset="0"/>
                </a:rPr>
                <a:t>上限频率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7656" name="Object 72"/>
            <p:cNvGraphicFramePr>
              <a:graphicFrameLocks noChangeAspect="1"/>
            </p:cNvGraphicFramePr>
            <p:nvPr/>
          </p:nvGraphicFramePr>
          <p:xfrm>
            <a:off x="2496" y="2496"/>
            <a:ext cx="105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86" name="公式" r:id="rId2" imgW="850900" imgH="228600" progId="Equation.3">
                    <p:embed/>
                  </p:oleObj>
                </mc:Choice>
                <mc:Fallback>
                  <p:oleObj name="公式" r:id="rId2" imgW="850900" imgH="22860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96"/>
                          <a:ext cx="1056" cy="28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395288" y="5588000"/>
            <a:ext cx="874871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6.</a:t>
            </a:r>
            <a:r>
              <a:rPr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sz="32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最大输出功率</a:t>
            </a:r>
            <a:r>
              <a:rPr lang="en-US" altLang="zh-CN" sz="3200" b="1" i="1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P</a:t>
            </a:r>
            <a:r>
              <a:rPr lang="en-US" altLang="zh-CN" sz="3200" b="1" baseline="-2500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om</a:t>
            </a:r>
            <a:r>
              <a:rPr lang="zh-CN" altLang="en-US" sz="32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和效率</a:t>
            </a:r>
            <a:r>
              <a:rPr lang="en-US" altLang="zh-CN" sz="3200" b="1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η</a:t>
            </a:r>
            <a:r>
              <a:rPr lang="zh-CN" altLang="en-US" sz="3200" b="1">
                <a:latin typeface="Times New Roman" panose="02020603050405020304" pitchFamily="18" charset="0"/>
              </a:rPr>
              <a:t>：</a:t>
            </a:r>
            <a:r>
              <a:rPr lang="zh-CN" altLang="en-US" sz="2400" b="1">
                <a:latin typeface="Times New Roman" panose="02020603050405020304" pitchFamily="18" charset="0"/>
              </a:rPr>
              <a:t>功率放大电路的参数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  <p:bldP spid="6758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188913"/>
            <a:ext cx="8229600" cy="935037"/>
          </a:xfrm>
        </p:spPr>
        <p:txBody>
          <a:bodyPr/>
          <a:lstStyle/>
          <a:p>
            <a:r>
              <a:rPr lang="en-US" altLang="zh-CN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§7.2 </a:t>
            </a:r>
            <a:r>
              <a:rPr lang="zh-CN" altLang="en-US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共源放大电路的组成</a:t>
            </a:r>
            <a:endParaRPr lang="zh-CN" altLang="en-US" sz="3200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68611" name="Rectangle 3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1692275" y="2060575"/>
            <a:ext cx="5327650" cy="576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lnSpc>
                <a:spcPct val="9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 Black" panose="020B0A04020102020204" pitchFamily="34" charset="0"/>
                <a:ea typeface="华文楷体" panose="02010600040101010101" charset="-122"/>
                <a:cs typeface="华文楷体" panose="02010600040101010101" charset="-122"/>
              </a:rPr>
              <a:t>一、放大电路的组成原则</a:t>
            </a:r>
            <a:endParaRPr lang="zh-CN" altLang="en-US" sz="2800" b="1" dirty="0">
              <a:latin typeface="Arial Black" panose="020B0A04020102020204" pitchFamily="34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8612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692275" y="2781300"/>
            <a:ext cx="5040313" cy="576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lnSpc>
                <a:spcPct val="95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Arial Black" panose="020B0A04020102020204" pitchFamily="34" charset="0"/>
                <a:ea typeface="华文楷体" panose="02010600040101010101" charset="-122"/>
                <a:cs typeface="华文楷体" panose="02010600040101010101" charset="-122"/>
              </a:rPr>
              <a:t>二、两种实用放大电路</a:t>
            </a:r>
            <a:endParaRPr lang="zh-CN" altLang="en-US" sz="2800" b="1" dirty="0">
              <a:latin typeface="Arial Black" panose="020B0A04020102020204" pitchFamily="34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225425"/>
            <a:ext cx="7073900" cy="647700"/>
          </a:xfrm>
        </p:spPr>
        <p:txBody>
          <a:bodyPr/>
          <a:lstStyle/>
          <a:p>
            <a:r>
              <a:rPr lang="zh-CN" altLang="en-US" sz="3200" dirty="0">
                <a:ea typeface="华文行楷" panose="02010800040101010101" charset="-122"/>
                <a:cs typeface="华文行楷" panose="02010800040101010101" charset="-122"/>
              </a:rPr>
              <a:t>一、放大电路的组成原则</a:t>
            </a:r>
            <a:endParaRPr lang="zh-CN" altLang="en-US" sz="3200" dirty="0"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254125"/>
            <a:ext cx="7785100" cy="2895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静态工作点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（直流偏置点）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合适：合适的直流电源、合适的电路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（元件）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参数。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动态信号能够作用于晶体管的输入回路，在负载上能够获得放大了的动态信号。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对实用放大电路的要求：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共地（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信号源与直流电源共地，有公共端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）、直流电源种类尽可能少、负载上无直流分量。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4320802" y="3681413"/>
            <a:ext cx="4211638" cy="2400300"/>
            <a:chOff x="2562" y="2614"/>
            <a:chExt cx="2653" cy="1512"/>
          </a:xfrm>
        </p:grpSpPr>
        <p:sp>
          <p:nvSpPr>
            <p:cNvPr id="72774" name="Rectangle 6"/>
            <p:cNvSpPr>
              <a:spLocks noChangeArrowheads="1"/>
            </p:cNvSpPr>
            <p:nvPr/>
          </p:nvSpPr>
          <p:spPr bwMode="auto">
            <a:xfrm>
              <a:off x="2562" y="2614"/>
              <a:ext cx="2586" cy="151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2775" name="Picture 7" descr="放大电路方框图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562" y="2614"/>
              <a:ext cx="2653" cy="1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8751" y="3698432"/>
            <a:ext cx="2786062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autoUpdateAnimBg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1" name="Group 3"/>
          <p:cNvGrpSpPr/>
          <p:nvPr/>
        </p:nvGrpSpPr>
        <p:grpSpPr bwMode="auto">
          <a:xfrm>
            <a:off x="1292225" y="4897438"/>
            <a:ext cx="249238" cy="1277937"/>
            <a:chOff x="515" y="3240"/>
            <a:chExt cx="157" cy="805"/>
          </a:xfrm>
        </p:grpSpPr>
        <p:sp>
          <p:nvSpPr>
            <p:cNvPr id="654844" name="Text Box 4"/>
            <p:cNvSpPr txBox="1">
              <a:spLocks noChangeArrowheads="1"/>
            </p:cNvSpPr>
            <p:nvPr/>
          </p:nvSpPr>
          <p:spPr bwMode="auto">
            <a:xfrm>
              <a:off x="523" y="3240"/>
              <a:ext cx="124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4845" name="Text Box 5"/>
            <p:cNvSpPr txBox="1">
              <a:spLocks noChangeArrowheads="1"/>
            </p:cNvSpPr>
            <p:nvPr/>
          </p:nvSpPr>
          <p:spPr bwMode="auto">
            <a:xfrm>
              <a:off x="537" y="3815"/>
              <a:ext cx="124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4846" name="Text Box 6"/>
            <p:cNvSpPr txBox="1">
              <a:spLocks noChangeArrowheads="1"/>
            </p:cNvSpPr>
            <p:nvPr/>
          </p:nvSpPr>
          <p:spPr bwMode="auto">
            <a:xfrm>
              <a:off x="515" y="3522"/>
              <a:ext cx="157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3769" name="Group 41"/>
          <p:cNvGrpSpPr/>
          <p:nvPr/>
        </p:nvGrpSpPr>
        <p:grpSpPr bwMode="auto">
          <a:xfrm>
            <a:off x="656073" y="4916485"/>
            <a:ext cx="1362075" cy="1216025"/>
            <a:chOff x="402" y="3193"/>
            <a:chExt cx="858" cy="766"/>
          </a:xfrm>
        </p:grpSpPr>
        <p:sp>
          <p:nvSpPr>
            <p:cNvPr id="654812" name="Line 42"/>
            <p:cNvSpPr>
              <a:spLocks noChangeShapeType="1"/>
            </p:cNvSpPr>
            <p:nvPr/>
          </p:nvSpPr>
          <p:spPr bwMode="auto">
            <a:xfrm>
              <a:off x="626" y="3959"/>
              <a:ext cx="63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13" name="Line 43"/>
            <p:cNvSpPr>
              <a:spLocks noChangeShapeType="1"/>
            </p:cNvSpPr>
            <p:nvPr/>
          </p:nvSpPr>
          <p:spPr bwMode="auto">
            <a:xfrm>
              <a:off x="628" y="3198"/>
              <a:ext cx="3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14" name="Line 44"/>
            <p:cNvSpPr>
              <a:spLocks noChangeShapeType="1"/>
            </p:cNvSpPr>
            <p:nvPr/>
          </p:nvSpPr>
          <p:spPr bwMode="auto">
            <a:xfrm flipV="1">
              <a:off x="640" y="3205"/>
              <a:ext cx="0" cy="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15" name="Line 45"/>
            <p:cNvSpPr>
              <a:spLocks noChangeShapeType="1"/>
            </p:cNvSpPr>
            <p:nvPr/>
          </p:nvSpPr>
          <p:spPr bwMode="auto">
            <a:xfrm flipH="1">
              <a:off x="1035" y="3193"/>
              <a:ext cx="22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54725" name="Object 1413"/>
            <p:cNvGraphicFramePr>
              <a:graphicFrameLocks noChangeAspect="1"/>
            </p:cNvGraphicFramePr>
            <p:nvPr/>
          </p:nvGraphicFramePr>
          <p:xfrm>
            <a:off x="411" y="3621"/>
            <a:ext cx="13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08" name="Equation" r:id="rId1" imgW="165100" imgH="254000" progId="">
                    <p:embed/>
                  </p:oleObj>
                </mc:Choice>
                <mc:Fallback>
                  <p:oleObj name="Equation" r:id="rId1" imgW="165100" imgH="254000" progId="">
                    <p:embed/>
                    <p:pic>
                      <p:nvPicPr>
                        <p:cNvPr id="0" name="Object 14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" y="3621"/>
                          <a:ext cx="136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54816" name="Group 47"/>
            <p:cNvGrpSpPr/>
            <p:nvPr/>
          </p:nvGrpSpPr>
          <p:grpSpPr bwMode="auto">
            <a:xfrm>
              <a:off x="402" y="3308"/>
              <a:ext cx="277" cy="248"/>
              <a:chOff x="4547" y="1920"/>
              <a:chExt cx="277" cy="248"/>
            </a:xfrm>
          </p:grpSpPr>
          <p:sp>
            <p:nvSpPr>
              <p:cNvPr id="654818" name="Rectangle 48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54726" name="Object 1414"/>
              <p:cNvGraphicFramePr>
                <a:graphicFrameLocks noChangeAspect="1"/>
              </p:cNvGraphicFramePr>
              <p:nvPr/>
            </p:nvGraphicFramePr>
            <p:xfrm>
              <a:off x="4547" y="1932"/>
              <a:ext cx="168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009" name="Equation" r:id="rId3" imgW="203200" imgH="254000" progId="">
                      <p:embed/>
                    </p:oleObj>
                  </mc:Choice>
                  <mc:Fallback>
                    <p:oleObj name="Equation" r:id="rId3" imgW="203200" imgH="254000" progId="">
                      <p:embed/>
                      <p:pic>
                        <p:nvPicPr>
                          <p:cNvPr id="0" name="Object 14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7" y="1932"/>
                            <a:ext cx="168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54817" name="Oval 50"/>
            <p:cNvSpPr>
              <a:spLocks noChangeArrowheads="1"/>
            </p:cNvSpPr>
            <p:nvPr/>
          </p:nvSpPr>
          <p:spPr bwMode="auto">
            <a:xfrm>
              <a:off x="546" y="3642"/>
              <a:ext cx="184" cy="19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3779" name="Group 51"/>
          <p:cNvGrpSpPr/>
          <p:nvPr/>
        </p:nvGrpSpPr>
        <p:grpSpPr bwMode="auto">
          <a:xfrm>
            <a:off x="1524000" y="4760273"/>
            <a:ext cx="128587" cy="306387"/>
            <a:chOff x="2202" y="3900"/>
            <a:chExt cx="81" cy="193"/>
          </a:xfrm>
        </p:grpSpPr>
        <p:sp>
          <p:nvSpPr>
            <p:cNvPr id="654810" name="Line 52"/>
            <p:cNvSpPr>
              <a:spLocks noChangeShapeType="1"/>
            </p:cNvSpPr>
            <p:nvPr/>
          </p:nvSpPr>
          <p:spPr bwMode="auto">
            <a:xfrm>
              <a:off x="2202" y="3901"/>
              <a:ext cx="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11" name="Line 53"/>
            <p:cNvSpPr>
              <a:spLocks noChangeShapeType="1"/>
            </p:cNvSpPr>
            <p:nvPr/>
          </p:nvSpPr>
          <p:spPr bwMode="auto">
            <a:xfrm>
              <a:off x="2283" y="3900"/>
              <a:ext cx="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3782" name="Group 54"/>
          <p:cNvGrpSpPr/>
          <p:nvPr/>
        </p:nvGrpSpPr>
        <p:grpSpPr bwMode="auto">
          <a:xfrm>
            <a:off x="4497388" y="4491038"/>
            <a:ext cx="249237" cy="1277937"/>
            <a:chOff x="515" y="3240"/>
            <a:chExt cx="157" cy="805"/>
          </a:xfrm>
        </p:grpSpPr>
        <p:sp>
          <p:nvSpPr>
            <p:cNvPr id="654807" name="Text Box 55"/>
            <p:cNvSpPr txBox="1">
              <a:spLocks noChangeArrowheads="1"/>
            </p:cNvSpPr>
            <p:nvPr/>
          </p:nvSpPr>
          <p:spPr bwMode="auto">
            <a:xfrm>
              <a:off x="523" y="3240"/>
              <a:ext cx="124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4808" name="Text Box 56"/>
            <p:cNvSpPr txBox="1">
              <a:spLocks noChangeArrowheads="1"/>
            </p:cNvSpPr>
            <p:nvPr/>
          </p:nvSpPr>
          <p:spPr bwMode="auto">
            <a:xfrm>
              <a:off x="537" y="3815"/>
              <a:ext cx="124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4809" name="Text Box 57"/>
            <p:cNvSpPr txBox="1">
              <a:spLocks noChangeArrowheads="1"/>
            </p:cNvSpPr>
            <p:nvPr/>
          </p:nvSpPr>
          <p:spPr bwMode="auto">
            <a:xfrm>
              <a:off x="515" y="3522"/>
              <a:ext cx="157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3786" name="Rectangle 58"/>
          <p:cNvSpPr>
            <a:spLocks noChangeArrowheads="1"/>
          </p:cNvSpPr>
          <p:nvPr/>
        </p:nvSpPr>
        <p:spPr bwMode="auto">
          <a:xfrm>
            <a:off x="358775" y="3160713"/>
            <a:ext cx="467677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）阻容耦合放大电路：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       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593725" y="3933825"/>
            <a:ext cx="4237038" cy="2395538"/>
          </a:xfrm>
          <a:prstGeom prst="rect">
            <a:avLst/>
          </a:prstGeom>
          <a:noFill/>
          <a:ln w="38100" cmpd="dbl">
            <a:solidFill>
              <a:srgbClr val="0000FF"/>
            </a:solidFill>
            <a:prstDash val="sysDot"/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73788" name="Group 60"/>
          <p:cNvGrpSpPr/>
          <p:nvPr/>
        </p:nvGrpSpPr>
        <p:grpSpPr bwMode="auto">
          <a:xfrm>
            <a:off x="3481388" y="4171950"/>
            <a:ext cx="947737" cy="1989138"/>
            <a:chOff x="2193" y="2719"/>
            <a:chExt cx="597" cy="1253"/>
          </a:xfrm>
        </p:grpSpPr>
        <p:sp>
          <p:nvSpPr>
            <p:cNvPr id="654798" name="Line 61"/>
            <p:cNvSpPr>
              <a:spLocks noChangeShapeType="1"/>
            </p:cNvSpPr>
            <p:nvPr/>
          </p:nvSpPr>
          <p:spPr bwMode="auto">
            <a:xfrm>
              <a:off x="2193" y="2821"/>
              <a:ext cx="26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799" name="Line 62"/>
            <p:cNvSpPr>
              <a:spLocks noChangeShapeType="1"/>
            </p:cNvSpPr>
            <p:nvPr/>
          </p:nvSpPr>
          <p:spPr bwMode="auto">
            <a:xfrm flipV="1">
              <a:off x="2749" y="2818"/>
              <a:ext cx="0" cy="11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00" name="Line 63"/>
            <p:cNvSpPr>
              <a:spLocks noChangeShapeType="1"/>
            </p:cNvSpPr>
            <p:nvPr/>
          </p:nvSpPr>
          <p:spPr bwMode="auto">
            <a:xfrm flipH="1">
              <a:off x="2537" y="2816"/>
              <a:ext cx="22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54801" name="Group 64"/>
            <p:cNvGrpSpPr/>
            <p:nvPr/>
          </p:nvGrpSpPr>
          <p:grpSpPr bwMode="auto">
            <a:xfrm>
              <a:off x="2503" y="3241"/>
              <a:ext cx="287" cy="248"/>
              <a:chOff x="4537" y="1920"/>
              <a:chExt cx="287" cy="248"/>
            </a:xfrm>
          </p:grpSpPr>
          <p:sp>
            <p:nvSpPr>
              <p:cNvPr id="654806" name="Rectangle 65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54727" name="Object 1415"/>
              <p:cNvGraphicFramePr>
                <a:graphicFrameLocks noChangeAspect="1"/>
              </p:cNvGraphicFramePr>
              <p:nvPr/>
            </p:nvGraphicFramePr>
            <p:xfrm>
              <a:off x="4537" y="1932"/>
              <a:ext cx="189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010" name="Equation" r:id="rId5" imgW="228600" imgH="254000" progId="">
                      <p:embed/>
                    </p:oleObj>
                  </mc:Choice>
                  <mc:Fallback>
                    <p:oleObj name="Equation" r:id="rId5" imgW="228600" imgH="254000" progId="">
                      <p:embed/>
                      <p:pic>
                        <p:nvPicPr>
                          <p:cNvPr id="0" name="Object 14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7" y="1932"/>
                            <a:ext cx="189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54802" name="Group 67"/>
            <p:cNvGrpSpPr/>
            <p:nvPr/>
          </p:nvGrpSpPr>
          <p:grpSpPr bwMode="auto">
            <a:xfrm>
              <a:off x="2459" y="2719"/>
              <a:ext cx="81" cy="193"/>
              <a:chOff x="2202" y="3900"/>
              <a:chExt cx="81" cy="193"/>
            </a:xfrm>
          </p:grpSpPr>
          <p:sp>
            <p:nvSpPr>
              <p:cNvPr id="654804" name="Line 6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4805" name="Line 6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4803" name="Line 70"/>
            <p:cNvSpPr>
              <a:spLocks noChangeShapeType="1"/>
            </p:cNvSpPr>
            <p:nvPr/>
          </p:nvSpPr>
          <p:spPr bwMode="auto">
            <a:xfrm>
              <a:off x="2207" y="3958"/>
              <a:ext cx="53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3799" name="Line 71"/>
          <p:cNvSpPr>
            <a:spLocks noChangeShapeType="1"/>
          </p:cNvSpPr>
          <p:nvPr/>
        </p:nvSpPr>
        <p:spPr bwMode="auto">
          <a:xfrm>
            <a:off x="1495425" y="4921250"/>
            <a:ext cx="17303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54749" name="Rectangle 127"/>
          <p:cNvSpPr>
            <a:spLocks noGrp="1" noChangeArrowheads="1"/>
          </p:cNvSpPr>
          <p:nvPr>
            <p:ph type="title" idx="4294967295"/>
          </p:nvPr>
        </p:nvSpPr>
        <p:spPr>
          <a:xfrm>
            <a:off x="254000" y="233363"/>
            <a:ext cx="4579938" cy="78263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两种实用放大电路：</a:t>
            </a:r>
            <a:endParaRPr lang="zh-CN" altLang="en-US" b="0">
              <a:latin typeface="新宋体" panose="02010609030101010101" charset="-122"/>
              <a:ea typeface="新宋体" panose="02010609030101010101" charset="-122"/>
            </a:endParaRPr>
          </a:p>
        </p:txBody>
      </p:sp>
      <p:grpSp>
        <p:nvGrpSpPr>
          <p:cNvPr id="654750" name="Group 128"/>
          <p:cNvGrpSpPr/>
          <p:nvPr/>
        </p:nvGrpSpPr>
        <p:grpSpPr bwMode="auto">
          <a:xfrm>
            <a:off x="4608513" y="1065213"/>
            <a:ext cx="4211637" cy="2400300"/>
            <a:chOff x="2562" y="2614"/>
            <a:chExt cx="2653" cy="1512"/>
          </a:xfrm>
        </p:grpSpPr>
        <p:sp>
          <p:nvSpPr>
            <p:cNvPr id="654752" name="Rectangle 129"/>
            <p:cNvSpPr>
              <a:spLocks noChangeArrowheads="1"/>
            </p:cNvSpPr>
            <p:nvPr/>
          </p:nvSpPr>
          <p:spPr bwMode="auto">
            <a:xfrm>
              <a:off x="2562" y="2614"/>
              <a:ext cx="2586" cy="151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54753" name="Picture 130" descr="放大电路方框图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62" y="2614"/>
              <a:ext cx="2653" cy="1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4751" name="Rectangle 131"/>
          <p:cNvSpPr>
            <a:spLocks noChangeArrowheads="1"/>
          </p:cNvSpPr>
          <p:nvPr/>
        </p:nvSpPr>
        <p:spPr bwMode="auto">
          <a:xfrm>
            <a:off x="290513" y="1304925"/>
            <a:ext cx="3983037" cy="18002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/>
              <a:t>      </a:t>
            </a:r>
            <a:r>
              <a:rPr lang="zh-CN" altLang="zh-CN" sz="2800" b="1"/>
              <a:t>对实用放大电路的要求：</a:t>
            </a:r>
            <a:r>
              <a:rPr lang="zh-CN" altLang="en-US" sz="2800" b="1"/>
              <a:t>共地、直流电源种类尽可能少、负载上无直流分量。</a:t>
            </a:r>
            <a:endParaRPr lang="zh-CN" altLang="en-US" sz="2800" b="1"/>
          </a:p>
        </p:txBody>
      </p:sp>
      <p:grpSp>
        <p:nvGrpSpPr>
          <p:cNvPr id="8" name="组合 7"/>
          <p:cNvGrpSpPr/>
          <p:nvPr/>
        </p:nvGrpSpPr>
        <p:grpSpPr>
          <a:xfrm>
            <a:off x="1836490" y="4293547"/>
            <a:ext cx="1835150" cy="1843089"/>
            <a:chOff x="5060644" y="3962398"/>
            <a:chExt cx="1835150" cy="1843089"/>
          </a:xfrm>
        </p:grpSpPr>
        <p:sp>
          <p:nvSpPr>
            <p:cNvPr id="654819" name="Line 12"/>
            <p:cNvSpPr>
              <a:spLocks noChangeShapeType="1"/>
            </p:cNvSpPr>
            <p:nvPr/>
          </p:nvSpPr>
          <p:spPr bwMode="auto">
            <a:xfrm>
              <a:off x="5233682" y="5803898"/>
              <a:ext cx="15081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42" name="Line 17"/>
            <p:cNvSpPr>
              <a:spLocks noChangeShapeType="1"/>
            </p:cNvSpPr>
            <p:nvPr/>
          </p:nvSpPr>
          <p:spPr bwMode="auto">
            <a:xfrm rot="5400000">
              <a:off x="5499084" y="4314455"/>
              <a:ext cx="4763" cy="5309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4821" name="Line 19"/>
            <p:cNvSpPr>
              <a:spLocks noChangeShapeType="1"/>
            </p:cNvSpPr>
            <p:nvPr/>
          </p:nvSpPr>
          <p:spPr bwMode="auto">
            <a:xfrm>
              <a:off x="6030607" y="4730748"/>
              <a:ext cx="6350" cy="10715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22" name="Line 20"/>
            <p:cNvSpPr>
              <a:spLocks noChangeShapeType="1"/>
            </p:cNvSpPr>
            <p:nvPr/>
          </p:nvSpPr>
          <p:spPr bwMode="auto">
            <a:xfrm>
              <a:off x="6035925" y="4005064"/>
              <a:ext cx="1032" cy="28941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23" name="Line 21"/>
            <p:cNvSpPr>
              <a:spLocks noChangeShapeType="1"/>
            </p:cNvSpPr>
            <p:nvPr/>
          </p:nvSpPr>
          <p:spPr bwMode="auto">
            <a:xfrm>
              <a:off x="6022669" y="3994148"/>
              <a:ext cx="698499" cy="1091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54824" name="Group 22"/>
            <p:cNvGrpSpPr/>
            <p:nvPr/>
          </p:nvGrpSpPr>
          <p:grpSpPr bwMode="auto">
            <a:xfrm>
              <a:off x="6543369" y="4978398"/>
              <a:ext cx="349250" cy="90488"/>
              <a:chOff x="2072" y="3946"/>
              <a:chExt cx="220" cy="57"/>
            </a:xfrm>
          </p:grpSpPr>
          <p:sp>
            <p:nvSpPr>
              <p:cNvPr id="654837" name="Line 23"/>
              <p:cNvSpPr>
                <a:spLocks noChangeShapeType="1"/>
              </p:cNvSpPr>
              <p:nvPr/>
            </p:nvSpPr>
            <p:spPr bwMode="auto">
              <a:xfrm>
                <a:off x="2072" y="3946"/>
                <a:ext cx="22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4838" name="Line 24"/>
              <p:cNvSpPr>
                <a:spLocks noChangeShapeType="1"/>
              </p:cNvSpPr>
              <p:nvPr/>
            </p:nvSpPr>
            <p:spPr bwMode="auto">
              <a:xfrm>
                <a:off x="2123" y="4003"/>
                <a:ext cx="11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4825" name="Line 25"/>
            <p:cNvSpPr>
              <a:spLocks noChangeShapeType="1"/>
            </p:cNvSpPr>
            <p:nvPr/>
          </p:nvSpPr>
          <p:spPr bwMode="auto">
            <a:xfrm flipH="1">
              <a:off x="6721169" y="3962398"/>
              <a:ext cx="0" cy="1016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27" name="Line 29"/>
            <p:cNvSpPr>
              <a:spLocks noChangeShapeType="1"/>
            </p:cNvSpPr>
            <p:nvPr/>
          </p:nvSpPr>
          <p:spPr bwMode="auto">
            <a:xfrm flipH="1">
              <a:off x="6306832" y="3994148"/>
              <a:ext cx="4318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stealth" w="lg" len="lg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36" name="Rectangle 31"/>
            <p:cNvSpPr>
              <a:spLocks noChangeArrowheads="1"/>
            </p:cNvSpPr>
            <p:nvPr/>
          </p:nvSpPr>
          <p:spPr bwMode="auto">
            <a:xfrm>
              <a:off x="6648144" y="4260848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54829" name="Group 33"/>
            <p:cNvGrpSpPr/>
            <p:nvPr/>
          </p:nvGrpSpPr>
          <p:grpSpPr bwMode="auto">
            <a:xfrm>
              <a:off x="5060644" y="5383211"/>
              <a:ext cx="349250" cy="90488"/>
              <a:chOff x="2072" y="3946"/>
              <a:chExt cx="220" cy="57"/>
            </a:xfrm>
          </p:grpSpPr>
          <p:sp>
            <p:nvSpPr>
              <p:cNvPr id="654834" name="Line 34"/>
              <p:cNvSpPr>
                <a:spLocks noChangeShapeType="1"/>
              </p:cNvSpPr>
              <p:nvPr/>
            </p:nvSpPr>
            <p:spPr bwMode="auto">
              <a:xfrm>
                <a:off x="2072" y="3946"/>
                <a:ext cx="22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4835" name="Line 35"/>
              <p:cNvSpPr>
                <a:spLocks noChangeShapeType="1"/>
              </p:cNvSpPr>
              <p:nvPr/>
            </p:nvSpPr>
            <p:spPr bwMode="auto">
              <a:xfrm>
                <a:off x="2123" y="4003"/>
                <a:ext cx="11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4830" name="Line 36"/>
            <p:cNvSpPr>
              <a:spLocks noChangeShapeType="1"/>
            </p:cNvSpPr>
            <p:nvPr/>
          </p:nvSpPr>
          <p:spPr bwMode="auto">
            <a:xfrm>
              <a:off x="6721167" y="5236729"/>
              <a:ext cx="4764" cy="5687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31" name="Line 37"/>
            <p:cNvSpPr>
              <a:spLocks noChangeShapeType="1"/>
            </p:cNvSpPr>
            <p:nvPr/>
          </p:nvSpPr>
          <p:spPr bwMode="auto">
            <a:xfrm flipH="1">
              <a:off x="5238444" y="4591048"/>
              <a:ext cx="0" cy="7985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32" name="Rectangle 38"/>
            <p:cNvSpPr>
              <a:spLocks noChangeArrowheads="1"/>
            </p:cNvSpPr>
            <p:nvPr/>
          </p:nvSpPr>
          <p:spPr bwMode="auto">
            <a:xfrm>
              <a:off x="5179707" y="4760911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833" name="Line 40"/>
            <p:cNvSpPr>
              <a:spLocks noChangeShapeType="1"/>
            </p:cNvSpPr>
            <p:nvPr/>
          </p:nvSpPr>
          <p:spPr bwMode="auto">
            <a:xfrm flipH="1">
              <a:off x="5238444" y="5484811"/>
              <a:ext cx="0" cy="32067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6055113" y="488422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5263025" y="5381062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263025" y="4814290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6195711" y="4273032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1" name="Line 23"/>
            <p:cNvSpPr>
              <a:spLocks noChangeShapeType="1"/>
            </p:cNvSpPr>
            <p:nvPr/>
          </p:nvSpPr>
          <p:spPr bwMode="auto">
            <a:xfrm>
              <a:off x="6546544" y="5146240"/>
              <a:ext cx="34925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2" name="Line 24"/>
            <p:cNvSpPr>
              <a:spLocks noChangeShapeType="1"/>
            </p:cNvSpPr>
            <p:nvPr/>
          </p:nvSpPr>
          <p:spPr bwMode="auto">
            <a:xfrm>
              <a:off x="6627507" y="5236728"/>
              <a:ext cx="18891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615442" y="4092839"/>
              <a:ext cx="420483" cy="680899"/>
              <a:chOff x="6932614" y="4728321"/>
              <a:chExt cx="420483" cy="680899"/>
            </a:xfrm>
          </p:grpSpPr>
          <p:sp>
            <p:nvSpPr>
              <p:cNvPr id="74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4" name="直接连接符 3"/>
              <p:cNvCxnSpPr>
                <a:stCxn id="97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36018" y="3844284"/>
            <a:ext cx="2786062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86" grpId="0"/>
      <p:bldP spid="73787" grpId="0" animBg="1"/>
      <p:bldP spid="73799" grpId="0" animBg="1"/>
      <p:bldP spid="7379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Line 6"/>
          <p:cNvSpPr>
            <a:spLocks noChangeShapeType="1"/>
          </p:cNvSpPr>
          <p:nvPr/>
        </p:nvSpPr>
        <p:spPr bwMode="auto">
          <a:xfrm flipH="1">
            <a:off x="6212193" y="4053734"/>
            <a:ext cx="0" cy="3206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74759" name="Rectangle 7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5476875" y="195263"/>
            <a:ext cx="337661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双电源共源放大器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376238" y="1708150"/>
            <a:ext cx="4265612" cy="3570288"/>
          </a:xfrm>
          <a:prstGeom prst="rect">
            <a:avLst/>
          </a:prstGeom>
          <a:noFill/>
          <a:ln w="38100" cmpd="dbl">
            <a:solidFill>
              <a:srgbClr val="0000FF"/>
            </a:solidFill>
            <a:prstDash val="sysDot"/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468313" y="855663"/>
            <a:ext cx="428307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单电源共源放大器</a:t>
            </a:r>
            <a:r>
              <a:rPr lang="zh-CN" altLang="en-US" sz="2800" b="1" dirty="0">
                <a:latin typeface="Times New Roman" panose="02020603050405020304" pitchFamily="18" charset="0"/>
              </a:rPr>
              <a:t>：</a:t>
            </a:r>
            <a:endParaRPr lang="zh-CN" altLang="en-US" sz="2800" dirty="0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6194544" y="3927137"/>
            <a:ext cx="1481137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oval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74764" name="Group 12"/>
          <p:cNvGrpSpPr/>
          <p:nvPr/>
        </p:nvGrpSpPr>
        <p:grpSpPr bwMode="auto">
          <a:xfrm>
            <a:off x="6032805" y="3971342"/>
            <a:ext cx="349250" cy="90488"/>
            <a:chOff x="2072" y="3946"/>
            <a:chExt cx="220" cy="57"/>
          </a:xfrm>
        </p:grpSpPr>
        <p:sp>
          <p:nvSpPr>
            <p:cNvPr id="697645" name="Line 13"/>
            <p:cNvSpPr>
              <a:spLocks noChangeShapeType="1"/>
            </p:cNvSpPr>
            <p:nvPr/>
          </p:nvSpPr>
          <p:spPr bwMode="auto">
            <a:xfrm>
              <a:off x="2072" y="3946"/>
              <a:ext cx="2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46" name="Line 14"/>
            <p:cNvSpPr>
              <a:spLocks noChangeShapeType="1"/>
            </p:cNvSpPr>
            <p:nvPr/>
          </p:nvSpPr>
          <p:spPr bwMode="auto">
            <a:xfrm>
              <a:off x="2123" y="4003"/>
              <a:ext cx="11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4768" name="Group 16"/>
          <p:cNvGrpSpPr/>
          <p:nvPr/>
        </p:nvGrpSpPr>
        <p:grpSpPr bwMode="auto">
          <a:xfrm>
            <a:off x="2519772" y="1922463"/>
            <a:ext cx="127000" cy="1062037"/>
            <a:chOff x="2011" y="1560"/>
            <a:chExt cx="80" cy="669"/>
          </a:xfrm>
        </p:grpSpPr>
        <p:sp>
          <p:nvSpPr>
            <p:cNvPr id="697642" name="Line 17"/>
            <p:cNvSpPr>
              <a:spLocks noChangeShapeType="1"/>
            </p:cNvSpPr>
            <p:nvPr/>
          </p:nvSpPr>
          <p:spPr bwMode="auto">
            <a:xfrm flipH="1">
              <a:off x="2057" y="1560"/>
              <a:ext cx="0" cy="66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44" name="Rectangle 19"/>
            <p:cNvSpPr>
              <a:spLocks noChangeArrowheads="1"/>
            </p:cNvSpPr>
            <p:nvPr/>
          </p:nvSpPr>
          <p:spPr bwMode="auto">
            <a:xfrm>
              <a:off x="2011" y="1717"/>
              <a:ext cx="80" cy="2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4773" name="Group 21"/>
          <p:cNvGrpSpPr/>
          <p:nvPr/>
        </p:nvGrpSpPr>
        <p:grpSpPr bwMode="auto">
          <a:xfrm>
            <a:off x="1724025" y="1914525"/>
            <a:ext cx="127000" cy="1657350"/>
            <a:chOff x="1086" y="1555"/>
            <a:chExt cx="80" cy="1044"/>
          </a:xfrm>
        </p:grpSpPr>
        <p:sp>
          <p:nvSpPr>
            <p:cNvPr id="697640" name="Line 22"/>
            <p:cNvSpPr>
              <a:spLocks noChangeShapeType="1"/>
            </p:cNvSpPr>
            <p:nvPr/>
          </p:nvSpPr>
          <p:spPr bwMode="auto">
            <a:xfrm flipH="1">
              <a:off x="1123" y="1555"/>
              <a:ext cx="0" cy="10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41" name="Rectangle 23"/>
            <p:cNvSpPr>
              <a:spLocks noChangeArrowheads="1"/>
            </p:cNvSpPr>
            <p:nvPr/>
          </p:nvSpPr>
          <p:spPr bwMode="auto">
            <a:xfrm>
              <a:off x="1086" y="1874"/>
              <a:ext cx="80" cy="2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4777" name="Group 25"/>
          <p:cNvGrpSpPr/>
          <p:nvPr/>
        </p:nvGrpSpPr>
        <p:grpSpPr bwMode="auto">
          <a:xfrm>
            <a:off x="425450" y="3438525"/>
            <a:ext cx="1009650" cy="1404938"/>
            <a:chOff x="268" y="2515"/>
            <a:chExt cx="636" cy="885"/>
          </a:xfrm>
        </p:grpSpPr>
        <p:grpSp>
          <p:nvGrpSpPr>
            <p:cNvPr id="697628" name="Group 26"/>
            <p:cNvGrpSpPr/>
            <p:nvPr/>
          </p:nvGrpSpPr>
          <p:grpSpPr bwMode="auto">
            <a:xfrm>
              <a:off x="680" y="2595"/>
              <a:ext cx="157" cy="805"/>
              <a:chOff x="515" y="3240"/>
              <a:chExt cx="157" cy="805"/>
            </a:xfrm>
          </p:grpSpPr>
          <p:sp>
            <p:nvSpPr>
              <p:cNvPr id="697637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7638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7639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97629" name="Line 30"/>
            <p:cNvSpPr>
              <a:spLocks noChangeShapeType="1"/>
            </p:cNvSpPr>
            <p:nvPr/>
          </p:nvSpPr>
          <p:spPr bwMode="auto">
            <a:xfrm>
              <a:off x="494" y="2617"/>
              <a:ext cx="3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30" name="Line 31"/>
            <p:cNvSpPr>
              <a:spLocks noChangeShapeType="1"/>
            </p:cNvSpPr>
            <p:nvPr/>
          </p:nvSpPr>
          <p:spPr bwMode="auto">
            <a:xfrm flipV="1">
              <a:off x="506" y="2624"/>
              <a:ext cx="0" cy="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97454" name="Object 2158"/>
            <p:cNvGraphicFramePr>
              <a:graphicFrameLocks noChangeAspect="1"/>
            </p:cNvGraphicFramePr>
            <p:nvPr/>
          </p:nvGraphicFramePr>
          <p:xfrm>
            <a:off x="277" y="3040"/>
            <a:ext cx="13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471" name="Equation" r:id="rId2" imgW="165100" imgH="254000" progId="">
                    <p:embed/>
                  </p:oleObj>
                </mc:Choice>
                <mc:Fallback>
                  <p:oleObj name="Equation" r:id="rId2" imgW="165100" imgH="254000" progId="">
                    <p:embed/>
                    <p:pic>
                      <p:nvPicPr>
                        <p:cNvPr id="0" name="Picture 2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" y="3040"/>
                          <a:ext cx="13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97631" name="Group 33"/>
            <p:cNvGrpSpPr/>
            <p:nvPr/>
          </p:nvGrpSpPr>
          <p:grpSpPr bwMode="auto">
            <a:xfrm>
              <a:off x="268" y="2727"/>
              <a:ext cx="277" cy="248"/>
              <a:chOff x="4547" y="1920"/>
              <a:chExt cx="277" cy="248"/>
            </a:xfrm>
          </p:grpSpPr>
          <p:sp>
            <p:nvSpPr>
              <p:cNvPr id="697636" name="Rectangle 34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97455" name="Object 2159"/>
              <p:cNvGraphicFramePr>
                <a:graphicFrameLocks noChangeAspect="1"/>
              </p:cNvGraphicFramePr>
              <p:nvPr/>
            </p:nvGraphicFramePr>
            <p:xfrm>
              <a:off x="4547" y="1932"/>
              <a:ext cx="167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472" name="Equation" r:id="rId4" imgW="203200" imgH="254000" progId="">
                      <p:embed/>
                    </p:oleObj>
                  </mc:Choice>
                  <mc:Fallback>
                    <p:oleObj name="Equation" r:id="rId4" imgW="203200" imgH="254000" progId="">
                      <p:embed/>
                      <p:pic>
                        <p:nvPicPr>
                          <p:cNvPr id="0" name="Picture 21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7" y="1932"/>
                            <a:ext cx="167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97632" name="Oval 36"/>
            <p:cNvSpPr>
              <a:spLocks noChangeArrowheads="1"/>
            </p:cNvSpPr>
            <p:nvPr/>
          </p:nvSpPr>
          <p:spPr bwMode="auto">
            <a:xfrm>
              <a:off x="412" y="3061"/>
              <a:ext cx="184" cy="19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97633" name="Group 37"/>
            <p:cNvGrpSpPr/>
            <p:nvPr/>
          </p:nvGrpSpPr>
          <p:grpSpPr bwMode="auto">
            <a:xfrm>
              <a:off x="823" y="2515"/>
              <a:ext cx="81" cy="193"/>
              <a:chOff x="2202" y="3900"/>
              <a:chExt cx="81" cy="193"/>
            </a:xfrm>
          </p:grpSpPr>
          <p:sp>
            <p:nvSpPr>
              <p:cNvPr id="697634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7635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4792" name="Group 40"/>
          <p:cNvGrpSpPr/>
          <p:nvPr/>
        </p:nvGrpSpPr>
        <p:grpSpPr bwMode="auto">
          <a:xfrm>
            <a:off x="776288" y="2840038"/>
            <a:ext cx="3757612" cy="2217738"/>
            <a:chOff x="489" y="2138"/>
            <a:chExt cx="2367" cy="1397"/>
          </a:xfrm>
        </p:grpSpPr>
        <p:sp>
          <p:nvSpPr>
            <p:cNvPr id="697600" name="Line 45"/>
            <p:cNvSpPr>
              <a:spLocks noChangeShapeType="1"/>
            </p:cNvSpPr>
            <p:nvPr/>
          </p:nvSpPr>
          <p:spPr bwMode="auto">
            <a:xfrm>
              <a:off x="489" y="3382"/>
              <a:ext cx="2139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26" name="Line 50"/>
            <p:cNvSpPr>
              <a:spLocks noChangeShapeType="1"/>
            </p:cNvSpPr>
            <p:nvPr/>
          </p:nvSpPr>
          <p:spPr bwMode="auto">
            <a:xfrm rot="5400000">
              <a:off x="1279" y="2466"/>
              <a:ext cx="0" cy="29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602" name="Line 52"/>
            <p:cNvSpPr>
              <a:spLocks noChangeShapeType="1"/>
            </p:cNvSpPr>
            <p:nvPr/>
          </p:nvSpPr>
          <p:spPr bwMode="auto">
            <a:xfrm>
              <a:off x="1631" y="2718"/>
              <a:ext cx="2" cy="65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03" name="Line 53"/>
            <p:cNvSpPr>
              <a:spLocks noChangeShapeType="1"/>
            </p:cNvSpPr>
            <p:nvPr/>
          </p:nvSpPr>
          <p:spPr bwMode="auto">
            <a:xfrm flipH="1">
              <a:off x="1631" y="2245"/>
              <a:ext cx="4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04" name="Line 54"/>
            <p:cNvSpPr>
              <a:spLocks noChangeShapeType="1"/>
            </p:cNvSpPr>
            <p:nvPr/>
          </p:nvSpPr>
          <p:spPr bwMode="auto">
            <a:xfrm flipV="1">
              <a:off x="1642" y="2229"/>
              <a:ext cx="45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07" name="Line 57"/>
            <p:cNvSpPr>
              <a:spLocks noChangeShapeType="1"/>
            </p:cNvSpPr>
            <p:nvPr/>
          </p:nvSpPr>
          <p:spPr bwMode="auto">
            <a:xfrm flipH="1">
              <a:off x="901" y="2612"/>
              <a:ext cx="22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97608" name="Group 58"/>
            <p:cNvGrpSpPr/>
            <p:nvPr/>
          </p:nvGrpSpPr>
          <p:grpSpPr bwMode="auto">
            <a:xfrm>
              <a:off x="2699" y="2339"/>
              <a:ext cx="157" cy="805"/>
              <a:chOff x="515" y="3240"/>
              <a:chExt cx="157" cy="805"/>
            </a:xfrm>
          </p:grpSpPr>
          <p:sp>
            <p:nvSpPr>
              <p:cNvPr id="697620" name="Text Box 59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7621" name="Text Box 60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7622" name="Text Box 61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i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sz="2000" b="1" i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97610" name="Line 63"/>
            <p:cNvSpPr>
              <a:spLocks noChangeShapeType="1"/>
            </p:cNvSpPr>
            <p:nvPr/>
          </p:nvSpPr>
          <p:spPr bwMode="auto">
            <a:xfrm flipV="1">
              <a:off x="2615" y="2237"/>
              <a:ext cx="0" cy="11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7611" name="Line 64"/>
            <p:cNvSpPr>
              <a:spLocks noChangeShapeType="1"/>
            </p:cNvSpPr>
            <p:nvPr/>
          </p:nvSpPr>
          <p:spPr bwMode="auto">
            <a:xfrm flipH="1" flipV="1">
              <a:off x="2180" y="2229"/>
              <a:ext cx="445" cy="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97612" name="Group 65"/>
            <p:cNvGrpSpPr/>
            <p:nvPr/>
          </p:nvGrpSpPr>
          <p:grpSpPr bwMode="auto">
            <a:xfrm>
              <a:off x="2369" y="2660"/>
              <a:ext cx="287" cy="248"/>
              <a:chOff x="4537" y="1920"/>
              <a:chExt cx="287" cy="248"/>
            </a:xfrm>
          </p:grpSpPr>
          <p:sp>
            <p:nvSpPr>
              <p:cNvPr id="697619" name="Rectangle 66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97460" name="Object 2164"/>
              <p:cNvGraphicFramePr>
                <a:graphicFrameLocks noChangeAspect="1"/>
              </p:cNvGraphicFramePr>
              <p:nvPr/>
            </p:nvGraphicFramePr>
            <p:xfrm>
              <a:off x="4537" y="1932"/>
              <a:ext cx="189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473" name="Equation" r:id="rId6" imgW="228600" imgH="254000" progId="">
                      <p:embed/>
                    </p:oleObj>
                  </mc:Choice>
                  <mc:Fallback>
                    <p:oleObj name="Equation" r:id="rId6" imgW="228600" imgH="254000" progId="">
                      <p:embed/>
                      <p:pic>
                        <p:nvPicPr>
                          <p:cNvPr id="0" name="Picture 21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7" y="1932"/>
                            <a:ext cx="189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7613" name="Group 68"/>
            <p:cNvGrpSpPr/>
            <p:nvPr/>
          </p:nvGrpSpPr>
          <p:grpSpPr bwMode="auto">
            <a:xfrm>
              <a:off x="2086" y="2138"/>
              <a:ext cx="91" cy="193"/>
              <a:chOff x="1963" y="3900"/>
              <a:chExt cx="91" cy="193"/>
            </a:xfrm>
          </p:grpSpPr>
          <p:sp>
            <p:nvSpPr>
              <p:cNvPr id="697617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7618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97614" name="Group 71"/>
            <p:cNvGrpSpPr/>
            <p:nvPr/>
          </p:nvGrpSpPr>
          <p:grpSpPr bwMode="auto">
            <a:xfrm>
              <a:off x="1531" y="3389"/>
              <a:ext cx="193" cy="146"/>
              <a:chOff x="4252" y="2421"/>
              <a:chExt cx="193" cy="146"/>
            </a:xfrm>
          </p:grpSpPr>
          <p:sp>
            <p:nvSpPr>
              <p:cNvPr id="697615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7616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4826" name="Group 74"/>
          <p:cNvGrpSpPr/>
          <p:nvPr/>
        </p:nvGrpSpPr>
        <p:grpSpPr bwMode="auto">
          <a:xfrm>
            <a:off x="3668713" y="1730375"/>
            <a:ext cx="874712" cy="3071813"/>
            <a:chOff x="2311" y="1439"/>
            <a:chExt cx="551" cy="1935"/>
          </a:xfrm>
        </p:grpSpPr>
        <p:sp>
          <p:nvSpPr>
            <p:cNvPr id="697596" name="Freeform 75"/>
            <p:cNvSpPr/>
            <p:nvPr/>
          </p:nvSpPr>
          <p:spPr bwMode="auto">
            <a:xfrm>
              <a:off x="2368" y="1545"/>
              <a:ext cx="494" cy="1829"/>
            </a:xfrm>
            <a:custGeom>
              <a:avLst/>
              <a:gdLst>
                <a:gd name="T0" fmla="*/ 0 w 494"/>
                <a:gd name="T1" fmla="*/ 0 h 1829"/>
                <a:gd name="T2" fmla="*/ 494 w 494"/>
                <a:gd name="T3" fmla="*/ 0 h 1829"/>
                <a:gd name="T4" fmla="*/ 494 w 494"/>
                <a:gd name="T5" fmla="*/ 1829 h 1829"/>
                <a:gd name="T6" fmla="*/ 247 w 494"/>
                <a:gd name="T7" fmla="*/ 1829 h 1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4"/>
                <a:gd name="T13" fmla="*/ 0 h 1829"/>
                <a:gd name="T14" fmla="*/ 494 w 494"/>
                <a:gd name="T15" fmla="*/ 1829 h 1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4" h="1829">
                  <a:moveTo>
                    <a:pt x="0" y="0"/>
                  </a:moveTo>
                  <a:lnTo>
                    <a:pt x="494" y="0"/>
                  </a:lnTo>
                  <a:lnTo>
                    <a:pt x="494" y="1829"/>
                  </a:lnTo>
                  <a:lnTo>
                    <a:pt x="247" y="1829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tail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97597" name="Group 76"/>
            <p:cNvGrpSpPr/>
            <p:nvPr/>
          </p:nvGrpSpPr>
          <p:grpSpPr bwMode="auto">
            <a:xfrm>
              <a:off x="2311" y="1439"/>
              <a:ext cx="60" cy="219"/>
              <a:chOff x="3984" y="3652"/>
              <a:chExt cx="60" cy="219"/>
            </a:xfrm>
          </p:grpSpPr>
          <p:sp>
            <p:nvSpPr>
              <p:cNvPr id="697598" name="Line 77"/>
              <p:cNvSpPr>
                <a:spLocks noChangeShapeType="1"/>
              </p:cNvSpPr>
              <p:nvPr/>
            </p:nvSpPr>
            <p:spPr bwMode="auto">
              <a:xfrm>
                <a:off x="3984" y="3652"/>
                <a:ext cx="0" cy="21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7599" name="Line 78"/>
              <p:cNvSpPr>
                <a:spLocks noChangeShapeType="1"/>
              </p:cNvSpPr>
              <p:nvPr/>
            </p:nvSpPr>
            <p:spPr bwMode="auto">
              <a:xfrm>
                <a:off x="4044" y="3709"/>
                <a:ext cx="0" cy="12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4831" name="Line 79"/>
          <p:cNvSpPr>
            <a:spLocks noChangeShapeType="1"/>
          </p:cNvSpPr>
          <p:nvPr/>
        </p:nvSpPr>
        <p:spPr bwMode="auto">
          <a:xfrm>
            <a:off x="1762125" y="1911350"/>
            <a:ext cx="19161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4832" name="Oval 80"/>
          <p:cNvSpPr>
            <a:spLocks noChangeArrowheads="1"/>
          </p:cNvSpPr>
          <p:nvPr/>
        </p:nvSpPr>
        <p:spPr bwMode="auto">
          <a:xfrm>
            <a:off x="3670300" y="1854200"/>
            <a:ext cx="88900" cy="103188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97495" name="Line 145"/>
          <p:cNvSpPr>
            <a:spLocks noChangeShapeType="1"/>
          </p:cNvSpPr>
          <p:nvPr/>
        </p:nvSpPr>
        <p:spPr bwMode="auto">
          <a:xfrm>
            <a:off x="4732338" y="1173163"/>
            <a:ext cx="0" cy="455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4898" name="Text Box 146"/>
          <p:cNvSpPr txBox="1">
            <a:spLocks noChangeArrowheads="1"/>
          </p:cNvSpPr>
          <p:nvPr/>
        </p:nvSpPr>
        <p:spPr bwMode="auto">
          <a:xfrm>
            <a:off x="1655763" y="5470525"/>
            <a:ext cx="18510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简化画法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5667379" y="3930618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GG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59704" y="2433687"/>
            <a:ext cx="4090552" cy="2003425"/>
            <a:chOff x="4765924" y="1209551"/>
            <a:chExt cx="4090552" cy="2003425"/>
          </a:xfrm>
        </p:grpSpPr>
        <p:grpSp>
          <p:nvGrpSpPr>
            <p:cNvPr id="202" name="Group 3"/>
            <p:cNvGrpSpPr/>
            <p:nvPr/>
          </p:nvGrpSpPr>
          <p:grpSpPr bwMode="auto">
            <a:xfrm>
              <a:off x="5402076" y="1935039"/>
              <a:ext cx="249238" cy="1277937"/>
              <a:chOff x="515" y="3240"/>
              <a:chExt cx="157" cy="805"/>
            </a:xfrm>
          </p:grpSpPr>
          <p:sp>
            <p:nvSpPr>
              <p:cNvPr id="203" name="Text Box 4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Text Box 5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" name="Text Box 6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6" name="Group 41"/>
            <p:cNvGrpSpPr/>
            <p:nvPr/>
          </p:nvGrpSpPr>
          <p:grpSpPr bwMode="auto">
            <a:xfrm>
              <a:off x="4765924" y="1954086"/>
              <a:ext cx="1362075" cy="1216025"/>
              <a:chOff x="402" y="3193"/>
              <a:chExt cx="858" cy="766"/>
            </a:xfrm>
          </p:grpSpPr>
          <p:sp>
            <p:nvSpPr>
              <p:cNvPr id="207" name="Line 42"/>
              <p:cNvSpPr>
                <a:spLocks noChangeShapeType="1"/>
              </p:cNvSpPr>
              <p:nvPr/>
            </p:nvSpPr>
            <p:spPr bwMode="auto">
              <a:xfrm>
                <a:off x="626" y="3959"/>
                <a:ext cx="63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oval" w="med" len="med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43"/>
              <p:cNvSpPr>
                <a:spLocks noChangeShapeType="1"/>
              </p:cNvSpPr>
              <p:nvPr/>
            </p:nvSpPr>
            <p:spPr bwMode="auto">
              <a:xfrm>
                <a:off x="628" y="3198"/>
                <a:ext cx="33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44"/>
              <p:cNvSpPr>
                <a:spLocks noChangeShapeType="1"/>
              </p:cNvSpPr>
              <p:nvPr/>
            </p:nvSpPr>
            <p:spPr bwMode="auto">
              <a:xfrm flipV="1">
                <a:off x="640" y="3205"/>
                <a:ext cx="0" cy="75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45"/>
              <p:cNvSpPr>
                <a:spLocks noChangeShapeType="1"/>
              </p:cNvSpPr>
              <p:nvPr/>
            </p:nvSpPr>
            <p:spPr bwMode="auto">
              <a:xfrm flipH="1">
                <a:off x="1035" y="3193"/>
                <a:ext cx="22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211" name="Object 1413"/>
              <p:cNvGraphicFramePr>
                <a:graphicFrameLocks noChangeAspect="1"/>
              </p:cNvGraphicFramePr>
              <p:nvPr/>
            </p:nvGraphicFramePr>
            <p:xfrm>
              <a:off x="411" y="3621"/>
              <a:ext cx="136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474" name="Equation" r:id="rId8" imgW="165100" imgH="254000" progId="">
                      <p:embed/>
                    </p:oleObj>
                  </mc:Choice>
                  <mc:Fallback>
                    <p:oleObj name="Equation" r:id="rId8" imgW="165100" imgH="254000" progId="">
                      <p:embed/>
                      <p:pic>
                        <p:nvPicPr>
                          <p:cNvPr id="0" name="Object 14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" y="3621"/>
                            <a:ext cx="136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12" name="Group 47"/>
              <p:cNvGrpSpPr/>
              <p:nvPr/>
            </p:nvGrpSpPr>
            <p:grpSpPr bwMode="auto">
              <a:xfrm>
                <a:off x="402" y="3308"/>
                <a:ext cx="277" cy="248"/>
                <a:chOff x="4547" y="1920"/>
                <a:chExt cx="277" cy="248"/>
              </a:xfrm>
            </p:grpSpPr>
            <p:sp>
              <p:nvSpPr>
                <p:cNvPr id="214" name="Rectangle 48"/>
                <p:cNvSpPr>
                  <a:spLocks noChangeArrowheads="1"/>
                </p:cNvSpPr>
                <p:nvPr/>
              </p:nvSpPr>
              <p:spPr bwMode="auto">
                <a:xfrm>
                  <a:off x="4744" y="1920"/>
                  <a:ext cx="80" cy="24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00FF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" name="Object 1414"/>
                <p:cNvGraphicFramePr>
                  <a:graphicFrameLocks noChangeAspect="1"/>
                </p:cNvGraphicFramePr>
                <p:nvPr/>
              </p:nvGraphicFramePr>
              <p:xfrm>
                <a:off x="4547" y="1932"/>
                <a:ext cx="168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50475" name="Equation" r:id="rId10" imgW="203200" imgH="254000" progId="">
                        <p:embed/>
                      </p:oleObj>
                    </mc:Choice>
                    <mc:Fallback>
                      <p:oleObj name="Equation" r:id="rId10" imgW="203200" imgH="254000" progId="">
                        <p:embed/>
                        <p:pic>
                          <p:nvPicPr>
                            <p:cNvPr id="0" name="Object 14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47" y="1932"/>
                              <a:ext cx="168" cy="23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13" name="Oval 50"/>
              <p:cNvSpPr>
                <a:spLocks noChangeArrowheads="1"/>
              </p:cNvSpPr>
              <p:nvPr/>
            </p:nvSpPr>
            <p:spPr bwMode="auto">
              <a:xfrm>
                <a:off x="546" y="3642"/>
                <a:ext cx="184" cy="192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Group 51"/>
            <p:cNvGrpSpPr/>
            <p:nvPr/>
          </p:nvGrpSpPr>
          <p:grpSpPr bwMode="auto">
            <a:xfrm>
              <a:off x="5633851" y="1797874"/>
              <a:ext cx="128587" cy="306387"/>
              <a:chOff x="2202" y="3900"/>
              <a:chExt cx="81" cy="193"/>
            </a:xfrm>
          </p:grpSpPr>
          <p:sp>
            <p:nvSpPr>
              <p:cNvPr id="217" name="Line 52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53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9" name="Group 54"/>
            <p:cNvGrpSpPr/>
            <p:nvPr/>
          </p:nvGrpSpPr>
          <p:grpSpPr bwMode="auto">
            <a:xfrm>
              <a:off x="8607239" y="1528639"/>
              <a:ext cx="249237" cy="1277937"/>
              <a:chOff x="515" y="3240"/>
              <a:chExt cx="157" cy="805"/>
            </a:xfrm>
          </p:grpSpPr>
          <p:sp>
            <p:nvSpPr>
              <p:cNvPr id="220" name="Text Box 55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Text Box 56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Text Box 57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Group 60"/>
            <p:cNvGrpSpPr/>
            <p:nvPr/>
          </p:nvGrpSpPr>
          <p:grpSpPr bwMode="auto">
            <a:xfrm>
              <a:off x="7591239" y="1209551"/>
              <a:ext cx="947737" cy="1989138"/>
              <a:chOff x="2193" y="2719"/>
              <a:chExt cx="597" cy="1253"/>
            </a:xfrm>
          </p:grpSpPr>
          <p:sp>
            <p:nvSpPr>
              <p:cNvPr id="224" name="Line 61"/>
              <p:cNvSpPr>
                <a:spLocks noChangeShapeType="1"/>
              </p:cNvSpPr>
              <p:nvPr/>
            </p:nvSpPr>
            <p:spPr bwMode="auto">
              <a:xfrm>
                <a:off x="2193" y="2821"/>
                <a:ext cx="268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62"/>
              <p:cNvSpPr>
                <a:spLocks noChangeShapeType="1"/>
              </p:cNvSpPr>
              <p:nvPr/>
            </p:nvSpPr>
            <p:spPr bwMode="auto">
              <a:xfrm flipV="1">
                <a:off x="2749" y="2818"/>
                <a:ext cx="0" cy="115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63"/>
              <p:cNvSpPr>
                <a:spLocks noChangeShapeType="1"/>
              </p:cNvSpPr>
              <p:nvPr/>
            </p:nvSpPr>
            <p:spPr bwMode="auto">
              <a:xfrm flipH="1">
                <a:off x="2537" y="2816"/>
                <a:ext cx="22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27" name="Group 64"/>
              <p:cNvGrpSpPr/>
              <p:nvPr/>
            </p:nvGrpSpPr>
            <p:grpSpPr bwMode="auto">
              <a:xfrm>
                <a:off x="2503" y="3241"/>
                <a:ext cx="287" cy="248"/>
                <a:chOff x="4537" y="1920"/>
                <a:chExt cx="287" cy="248"/>
              </a:xfrm>
            </p:grpSpPr>
            <p:sp>
              <p:nvSpPr>
                <p:cNvPr id="232" name="Rectangle 65"/>
                <p:cNvSpPr>
                  <a:spLocks noChangeArrowheads="1"/>
                </p:cNvSpPr>
                <p:nvPr/>
              </p:nvSpPr>
              <p:spPr bwMode="auto">
                <a:xfrm>
                  <a:off x="4744" y="1920"/>
                  <a:ext cx="80" cy="24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00FF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33" name="Object 1415"/>
                <p:cNvGraphicFramePr>
                  <a:graphicFrameLocks noChangeAspect="1"/>
                </p:cNvGraphicFramePr>
                <p:nvPr/>
              </p:nvGraphicFramePr>
              <p:xfrm>
                <a:off x="4537" y="1932"/>
                <a:ext cx="189" cy="23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50476" name="Equation" r:id="rId12" imgW="228600" imgH="254000" progId="">
                        <p:embed/>
                      </p:oleObj>
                    </mc:Choice>
                    <mc:Fallback>
                      <p:oleObj name="Equation" r:id="rId12" imgW="228600" imgH="254000" progId="">
                        <p:embed/>
                        <p:pic>
                          <p:nvPicPr>
                            <p:cNvPr id="0" name="Object 14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7" y="1932"/>
                              <a:ext cx="189" cy="23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28" name="Group 67"/>
              <p:cNvGrpSpPr/>
              <p:nvPr/>
            </p:nvGrpSpPr>
            <p:grpSpPr bwMode="auto">
              <a:xfrm>
                <a:off x="2459" y="2719"/>
                <a:ext cx="81" cy="193"/>
                <a:chOff x="2202" y="3900"/>
                <a:chExt cx="81" cy="193"/>
              </a:xfrm>
            </p:grpSpPr>
            <p:sp>
              <p:nvSpPr>
                <p:cNvPr id="230" name="Line 68"/>
                <p:cNvSpPr>
                  <a:spLocks noChangeShapeType="1"/>
                </p:cNvSpPr>
                <p:nvPr/>
              </p:nvSpPr>
              <p:spPr bwMode="auto">
                <a:xfrm>
                  <a:off x="2202" y="3901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1" name="Line 69"/>
                <p:cNvSpPr>
                  <a:spLocks noChangeShapeType="1"/>
                </p:cNvSpPr>
                <p:nvPr/>
              </p:nvSpPr>
              <p:spPr bwMode="auto">
                <a:xfrm>
                  <a:off x="2283" y="3900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9" name="Line 70"/>
              <p:cNvSpPr>
                <a:spLocks noChangeShapeType="1"/>
              </p:cNvSpPr>
              <p:nvPr/>
            </p:nvSpPr>
            <p:spPr bwMode="auto">
              <a:xfrm>
                <a:off x="2193" y="3958"/>
                <a:ext cx="548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6" name="Line 12"/>
            <p:cNvSpPr>
              <a:spLocks noChangeShapeType="1"/>
            </p:cNvSpPr>
            <p:nvPr/>
          </p:nvSpPr>
          <p:spPr bwMode="auto">
            <a:xfrm>
              <a:off x="6118226" y="3181004"/>
              <a:ext cx="15081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7" name="Line 17"/>
            <p:cNvSpPr>
              <a:spLocks noChangeShapeType="1"/>
            </p:cNvSpPr>
            <p:nvPr/>
          </p:nvSpPr>
          <p:spPr bwMode="auto">
            <a:xfrm rot="5400000">
              <a:off x="6383628" y="1691561"/>
              <a:ext cx="4763" cy="5309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" name="Line 19"/>
            <p:cNvSpPr>
              <a:spLocks noChangeShapeType="1"/>
            </p:cNvSpPr>
            <p:nvPr/>
          </p:nvSpPr>
          <p:spPr bwMode="auto">
            <a:xfrm>
              <a:off x="6915151" y="2107854"/>
              <a:ext cx="6350" cy="10715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39" name="Line 20"/>
            <p:cNvSpPr>
              <a:spLocks noChangeShapeType="1"/>
            </p:cNvSpPr>
            <p:nvPr/>
          </p:nvSpPr>
          <p:spPr bwMode="auto">
            <a:xfrm>
              <a:off x="6920469" y="1382170"/>
              <a:ext cx="1032" cy="28941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0" name="Line 21"/>
            <p:cNvSpPr>
              <a:spLocks noChangeShapeType="1"/>
            </p:cNvSpPr>
            <p:nvPr/>
          </p:nvSpPr>
          <p:spPr bwMode="auto">
            <a:xfrm>
              <a:off x="6907213" y="1371254"/>
              <a:ext cx="698499" cy="1091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41" name="Group 22"/>
            <p:cNvGrpSpPr/>
            <p:nvPr/>
          </p:nvGrpSpPr>
          <p:grpSpPr bwMode="auto">
            <a:xfrm>
              <a:off x="7427913" y="2810630"/>
              <a:ext cx="349250" cy="90488"/>
              <a:chOff x="2072" y="3946"/>
              <a:chExt cx="220" cy="57"/>
            </a:xfrm>
          </p:grpSpPr>
          <p:sp>
            <p:nvSpPr>
              <p:cNvPr id="269" name="Line 23"/>
              <p:cNvSpPr>
                <a:spLocks noChangeShapeType="1"/>
              </p:cNvSpPr>
              <p:nvPr/>
            </p:nvSpPr>
            <p:spPr bwMode="auto">
              <a:xfrm>
                <a:off x="2072" y="3946"/>
                <a:ext cx="22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24"/>
              <p:cNvSpPr>
                <a:spLocks noChangeShapeType="1"/>
              </p:cNvSpPr>
              <p:nvPr/>
            </p:nvSpPr>
            <p:spPr bwMode="auto">
              <a:xfrm>
                <a:off x="2123" y="4003"/>
                <a:ext cx="11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2" name="Line 25"/>
            <p:cNvSpPr>
              <a:spLocks noChangeShapeType="1"/>
            </p:cNvSpPr>
            <p:nvPr/>
          </p:nvSpPr>
          <p:spPr bwMode="auto">
            <a:xfrm flipH="1">
              <a:off x="7586848" y="1332781"/>
              <a:ext cx="1217" cy="14670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3" name="Line 29"/>
            <p:cNvSpPr>
              <a:spLocks noChangeShapeType="1"/>
            </p:cNvSpPr>
            <p:nvPr/>
          </p:nvSpPr>
          <p:spPr bwMode="auto">
            <a:xfrm flipH="1">
              <a:off x="7191376" y="1371254"/>
              <a:ext cx="4318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stealth" w="lg" len="lg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4" name="Rectangle 31"/>
            <p:cNvSpPr>
              <a:spLocks noChangeArrowheads="1"/>
            </p:cNvSpPr>
            <p:nvPr/>
          </p:nvSpPr>
          <p:spPr bwMode="auto">
            <a:xfrm>
              <a:off x="7532688" y="1637954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" name="Line 36"/>
            <p:cNvSpPr>
              <a:spLocks noChangeShapeType="1"/>
            </p:cNvSpPr>
            <p:nvPr/>
          </p:nvSpPr>
          <p:spPr bwMode="auto">
            <a:xfrm>
              <a:off x="7591623" y="2901118"/>
              <a:ext cx="0" cy="26581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7" name="Line 37"/>
            <p:cNvSpPr>
              <a:spLocks noChangeShapeType="1"/>
            </p:cNvSpPr>
            <p:nvPr/>
          </p:nvSpPr>
          <p:spPr bwMode="auto">
            <a:xfrm flipH="1">
              <a:off x="6122988" y="1968154"/>
              <a:ext cx="0" cy="76435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8" name="Rectangle 38"/>
            <p:cNvSpPr>
              <a:spLocks noChangeArrowheads="1"/>
            </p:cNvSpPr>
            <p:nvPr/>
          </p:nvSpPr>
          <p:spPr bwMode="auto">
            <a:xfrm>
              <a:off x="6064251" y="2138017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7757234" y="2744372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6147569" y="2191396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7080255" y="1650138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256" name="组合 255"/>
            <p:cNvGrpSpPr/>
            <p:nvPr/>
          </p:nvGrpSpPr>
          <p:grpSpPr>
            <a:xfrm>
              <a:off x="6499986" y="1469945"/>
              <a:ext cx="420483" cy="680899"/>
              <a:chOff x="6932614" y="4728321"/>
              <a:chExt cx="420483" cy="680899"/>
            </a:xfrm>
          </p:grpSpPr>
          <p:sp>
            <p:nvSpPr>
              <p:cNvPr id="257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9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1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2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3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4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265" name="直接连接符 264"/>
              <p:cNvCxnSpPr>
                <a:stCxn id="263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3" name="矩形 272"/>
          <p:cNvSpPr/>
          <p:nvPr/>
        </p:nvSpPr>
        <p:spPr>
          <a:xfrm>
            <a:off x="6286322" y="3939330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2175080" y="3110776"/>
            <a:ext cx="420483" cy="680899"/>
            <a:chOff x="6932614" y="4728321"/>
            <a:chExt cx="420483" cy="680899"/>
          </a:xfrm>
        </p:grpSpPr>
        <p:sp>
          <p:nvSpPr>
            <p:cNvPr id="275" name="Line 12"/>
            <p:cNvSpPr>
              <a:spLocks noChangeAspect="1" noChangeShapeType="1"/>
            </p:cNvSpPr>
            <p:nvPr/>
          </p:nvSpPr>
          <p:spPr bwMode="auto">
            <a:xfrm>
              <a:off x="7161214" y="4877584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Line 13"/>
            <p:cNvSpPr>
              <a:spLocks noChangeShapeType="1"/>
            </p:cNvSpPr>
            <p:nvPr/>
          </p:nvSpPr>
          <p:spPr bwMode="auto">
            <a:xfrm>
              <a:off x="6932614" y="5212345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" name="Line 17"/>
            <p:cNvSpPr>
              <a:spLocks noChangeAspect="1" noChangeShapeType="1"/>
            </p:cNvSpPr>
            <p:nvPr/>
          </p:nvSpPr>
          <p:spPr bwMode="auto">
            <a:xfrm>
              <a:off x="7075489" y="4914107"/>
              <a:ext cx="0" cy="3019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8" name="Line 18"/>
            <p:cNvSpPr>
              <a:spLocks noChangeAspect="1" noChangeShapeType="1"/>
            </p:cNvSpPr>
            <p:nvPr/>
          </p:nvSpPr>
          <p:spPr bwMode="auto">
            <a:xfrm>
              <a:off x="7161214" y="5220484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9" name="Line 33"/>
            <p:cNvSpPr>
              <a:spLocks noChangeAspect="1" noChangeShapeType="1"/>
            </p:cNvSpPr>
            <p:nvPr/>
          </p:nvSpPr>
          <p:spPr bwMode="auto">
            <a:xfrm>
              <a:off x="7161214" y="5018872"/>
              <a:ext cx="0" cy="107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Line 34"/>
            <p:cNvSpPr>
              <a:spLocks noChangeAspect="1" noChangeShapeType="1"/>
            </p:cNvSpPr>
            <p:nvPr/>
          </p:nvSpPr>
          <p:spPr bwMode="auto">
            <a:xfrm>
              <a:off x="7161214" y="5158572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Line 18"/>
            <p:cNvSpPr>
              <a:spLocks noChangeAspect="1" noChangeShapeType="1"/>
            </p:cNvSpPr>
            <p:nvPr/>
          </p:nvSpPr>
          <p:spPr bwMode="auto">
            <a:xfrm>
              <a:off x="7161214" y="5070767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" name="Line 18"/>
            <p:cNvSpPr>
              <a:spLocks noChangeAspect="1" noChangeShapeType="1"/>
            </p:cNvSpPr>
            <p:nvPr/>
          </p:nvSpPr>
          <p:spPr bwMode="auto">
            <a:xfrm>
              <a:off x="7161214" y="4935535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83" name="直接连接符 282"/>
            <p:cNvCxnSpPr>
              <a:stCxn id="281" idx="1"/>
            </p:cNvCxnSpPr>
            <p:nvPr/>
          </p:nvCxnSpPr>
          <p:spPr>
            <a:xfrm>
              <a:off x="7350126" y="5070768"/>
              <a:ext cx="0" cy="338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 flipV="1">
              <a:off x="7353097" y="4728321"/>
              <a:ext cx="0" cy="2103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矩形 284"/>
          <p:cNvSpPr/>
          <p:nvPr/>
        </p:nvSpPr>
        <p:spPr>
          <a:xfrm>
            <a:off x="1840093" y="2418927"/>
            <a:ext cx="4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86" name="矩形 285"/>
          <p:cNvSpPr/>
          <p:nvPr/>
        </p:nvSpPr>
        <p:spPr>
          <a:xfrm>
            <a:off x="2606322" y="2142231"/>
            <a:ext cx="4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3705288" y="1980309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1" animBg="1"/>
      <p:bldP spid="74759" grpId="0"/>
      <p:bldP spid="74761" grpId="0"/>
      <p:bldP spid="74763" grpId="0" animBg="1"/>
      <p:bldP spid="74831" grpId="0" animBg="1"/>
      <p:bldP spid="74832" grpId="0" animBg="1"/>
      <p:bldP spid="74898" grpId="0"/>
      <p:bldP spid="251" grpId="1"/>
      <p:bldP spid="273" grpId="0"/>
      <p:bldP spid="285" grpId="0"/>
      <p:bldP spid="286" grpId="0"/>
      <p:bldP spid="2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468313" y="855663"/>
            <a:ext cx="428307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单电源共源放大器</a:t>
            </a:r>
            <a:r>
              <a:rPr lang="zh-CN" altLang="en-US" sz="2800" b="1" dirty="0">
                <a:latin typeface="Times New Roman" panose="02020603050405020304" pitchFamily="18" charset="0"/>
              </a:rPr>
              <a:t>：</a:t>
            </a:r>
            <a:endParaRPr lang="zh-CN" altLang="en-US" sz="2800" dirty="0"/>
          </a:p>
        </p:txBody>
      </p:sp>
      <p:sp>
        <p:nvSpPr>
          <p:cNvPr id="697495" name="Line 145"/>
          <p:cNvSpPr>
            <a:spLocks noChangeShapeType="1"/>
          </p:cNvSpPr>
          <p:nvPr/>
        </p:nvSpPr>
        <p:spPr bwMode="auto">
          <a:xfrm>
            <a:off x="4716016" y="1110109"/>
            <a:ext cx="0" cy="455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4898" name="Text Box 146"/>
          <p:cNvSpPr txBox="1">
            <a:spLocks noChangeArrowheads="1"/>
          </p:cNvSpPr>
          <p:nvPr/>
        </p:nvSpPr>
        <p:spPr bwMode="auto">
          <a:xfrm>
            <a:off x="546894" y="5661248"/>
            <a:ext cx="568986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分压式偏置电路共源极放大电路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72" name="Line 22"/>
          <p:cNvSpPr>
            <a:spLocks noChangeShapeType="1"/>
          </p:cNvSpPr>
          <p:nvPr/>
        </p:nvSpPr>
        <p:spPr bwMode="auto">
          <a:xfrm flipH="1">
            <a:off x="1774031" y="3550022"/>
            <a:ext cx="4761" cy="124301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oval" w="med" len="med"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73" name="Rectangle 23"/>
          <p:cNvSpPr>
            <a:spLocks noChangeArrowheads="1"/>
          </p:cNvSpPr>
          <p:nvPr/>
        </p:nvSpPr>
        <p:spPr bwMode="auto">
          <a:xfrm>
            <a:off x="1713520" y="3983211"/>
            <a:ext cx="12700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>
            <a:off x="1802438" y="399539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G2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1837216" y="241526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G1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76" name="Rectangle 8"/>
          <p:cNvSpPr>
            <a:spLocks noChangeArrowheads="1"/>
          </p:cNvSpPr>
          <p:nvPr/>
        </p:nvSpPr>
        <p:spPr bwMode="auto">
          <a:xfrm>
            <a:off x="376238" y="1708150"/>
            <a:ext cx="4265612" cy="3570288"/>
          </a:xfrm>
          <a:prstGeom prst="rect">
            <a:avLst/>
          </a:prstGeom>
          <a:noFill/>
          <a:ln w="38100" cmpd="dbl">
            <a:solidFill>
              <a:srgbClr val="0000FF"/>
            </a:solidFill>
            <a:prstDash val="sysDot"/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277" name="Group 16"/>
          <p:cNvGrpSpPr/>
          <p:nvPr/>
        </p:nvGrpSpPr>
        <p:grpSpPr bwMode="auto">
          <a:xfrm>
            <a:off x="2519772" y="1922463"/>
            <a:ext cx="127000" cy="1062037"/>
            <a:chOff x="2011" y="1560"/>
            <a:chExt cx="80" cy="669"/>
          </a:xfrm>
        </p:grpSpPr>
        <p:sp>
          <p:nvSpPr>
            <p:cNvPr id="278" name="Line 17"/>
            <p:cNvSpPr>
              <a:spLocks noChangeShapeType="1"/>
            </p:cNvSpPr>
            <p:nvPr/>
          </p:nvSpPr>
          <p:spPr bwMode="auto">
            <a:xfrm flipH="1">
              <a:off x="2057" y="1560"/>
              <a:ext cx="0" cy="66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9" name="Rectangle 19"/>
            <p:cNvSpPr>
              <a:spLocks noChangeArrowheads="1"/>
            </p:cNvSpPr>
            <p:nvPr/>
          </p:nvSpPr>
          <p:spPr bwMode="auto">
            <a:xfrm>
              <a:off x="2011" y="1717"/>
              <a:ext cx="80" cy="2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80" name="Group 21"/>
          <p:cNvGrpSpPr/>
          <p:nvPr/>
        </p:nvGrpSpPr>
        <p:grpSpPr bwMode="auto">
          <a:xfrm>
            <a:off x="1724025" y="1914525"/>
            <a:ext cx="127000" cy="1657350"/>
            <a:chOff x="1086" y="1555"/>
            <a:chExt cx="80" cy="1044"/>
          </a:xfrm>
        </p:grpSpPr>
        <p:sp>
          <p:nvSpPr>
            <p:cNvPr id="281" name="Line 22"/>
            <p:cNvSpPr>
              <a:spLocks noChangeShapeType="1"/>
            </p:cNvSpPr>
            <p:nvPr/>
          </p:nvSpPr>
          <p:spPr bwMode="auto">
            <a:xfrm flipH="1">
              <a:off x="1123" y="1555"/>
              <a:ext cx="0" cy="10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2" name="Rectangle 23"/>
            <p:cNvSpPr>
              <a:spLocks noChangeArrowheads="1"/>
            </p:cNvSpPr>
            <p:nvPr/>
          </p:nvSpPr>
          <p:spPr bwMode="auto">
            <a:xfrm>
              <a:off x="1086" y="1874"/>
              <a:ext cx="80" cy="2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83" name="Group 25"/>
          <p:cNvGrpSpPr/>
          <p:nvPr/>
        </p:nvGrpSpPr>
        <p:grpSpPr bwMode="auto">
          <a:xfrm>
            <a:off x="425450" y="3438525"/>
            <a:ext cx="1009650" cy="1404938"/>
            <a:chOff x="268" y="2515"/>
            <a:chExt cx="636" cy="885"/>
          </a:xfrm>
        </p:grpSpPr>
        <p:grpSp>
          <p:nvGrpSpPr>
            <p:cNvPr id="284" name="Group 26"/>
            <p:cNvGrpSpPr/>
            <p:nvPr/>
          </p:nvGrpSpPr>
          <p:grpSpPr bwMode="auto">
            <a:xfrm>
              <a:off x="680" y="2595"/>
              <a:ext cx="157" cy="805"/>
              <a:chOff x="515" y="3240"/>
              <a:chExt cx="157" cy="805"/>
            </a:xfrm>
          </p:grpSpPr>
          <p:sp>
            <p:nvSpPr>
              <p:cNvPr id="295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6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85" name="Line 30"/>
            <p:cNvSpPr>
              <a:spLocks noChangeShapeType="1"/>
            </p:cNvSpPr>
            <p:nvPr/>
          </p:nvSpPr>
          <p:spPr bwMode="auto">
            <a:xfrm>
              <a:off x="494" y="2617"/>
              <a:ext cx="3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86" name="Line 31"/>
            <p:cNvSpPr>
              <a:spLocks noChangeShapeType="1"/>
            </p:cNvSpPr>
            <p:nvPr/>
          </p:nvSpPr>
          <p:spPr bwMode="auto">
            <a:xfrm flipV="1">
              <a:off x="506" y="2624"/>
              <a:ext cx="0" cy="7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87" name="Object 2158"/>
            <p:cNvGraphicFramePr>
              <a:graphicFrameLocks noChangeAspect="1"/>
            </p:cNvGraphicFramePr>
            <p:nvPr/>
          </p:nvGraphicFramePr>
          <p:xfrm>
            <a:off x="277" y="3040"/>
            <a:ext cx="13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084" name="Equation" r:id="rId1" imgW="165100" imgH="254000" progId="">
                    <p:embed/>
                  </p:oleObj>
                </mc:Choice>
                <mc:Fallback>
                  <p:oleObj name="Equation" r:id="rId1" imgW="165100" imgH="254000" progId="">
                    <p:embed/>
                    <p:pic>
                      <p:nvPicPr>
                        <p:cNvPr id="0" name="Object 2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" y="3040"/>
                          <a:ext cx="13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8" name="Group 33"/>
            <p:cNvGrpSpPr/>
            <p:nvPr/>
          </p:nvGrpSpPr>
          <p:grpSpPr bwMode="auto">
            <a:xfrm>
              <a:off x="268" y="2727"/>
              <a:ext cx="277" cy="248"/>
              <a:chOff x="4547" y="1920"/>
              <a:chExt cx="277" cy="248"/>
            </a:xfrm>
          </p:grpSpPr>
          <p:sp>
            <p:nvSpPr>
              <p:cNvPr id="293" name="Rectangle 34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294" name="Object 2159"/>
              <p:cNvGraphicFramePr>
                <a:graphicFrameLocks noChangeAspect="1"/>
              </p:cNvGraphicFramePr>
              <p:nvPr/>
            </p:nvGraphicFramePr>
            <p:xfrm>
              <a:off x="4547" y="1932"/>
              <a:ext cx="167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085" name="Equation" r:id="rId3" imgW="203200" imgH="254000" progId="">
                      <p:embed/>
                    </p:oleObj>
                  </mc:Choice>
                  <mc:Fallback>
                    <p:oleObj name="Equation" r:id="rId3" imgW="203200" imgH="254000" progId="">
                      <p:embed/>
                      <p:pic>
                        <p:nvPicPr>
                          <p:cNvPr id="0" name="Object 21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7" y="1932"/>
                            <a:ext cx="167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9" name="Oval 36"/>
            <p:cNvSpPr>
              <a:spLocks noChangeArrowheads="1"/>
            </p:cNvSpPr>
            <p:nvPr/>
          </p:nvSpPr>
          <p:spPr bwMode="auto">
            <a:xfrm>
              <a:off x="412" y="3061"/>
              <a:ext cx="184" cy="19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90" name="Group 37"/>
            <p:cNvGrpSpPr/>
            <p:nvPr/>
          </p:nvGrpSpPr>
          <p:grpSpPr bwMode="auto">
            <a:xfrm>
              <a:off x="823" y="2515"/>
              <a:ext cx="81" cy="193"/>
              <a:chOff x="2202" y="3900"/>
              <a:chExt cx="81" cy="193"/>
            </a:xfrm>
          </p:grpSpPr>
          <p:sp>
            <p:nvSpPr>
              <p:cNvPr id="291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2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98" name="Group 40"/>
          <p:cNvGrpSpPr/>
          <p:nvPr/>
        </p:nvGrpSpPr>
        <p:grpSpPr bwMode="auto">
          <a:xfrm>
            <a:off x="776288" y="2840038"/>
            <a:ext cx="3757612" cy="2217738"/>
            <a:chOff x="489" y="2138"/>
            <a:chExt cx="2367" cy="1397"/>
          </a:xfrm>
        </p:grpSpPr>
        <p:sp>
          <p:nvSpPr>
            <p:cNvPr id="299" name="Line 45"/>
            <p:cNvSpPr>
              <a:spLocks noChangeShapeType="1"/>
            </p:cNvSpPr>
            <p:nvPr/>
          </p:nvSpPr>
          <p:spPr bwMode="auto">
            <a:xfrm>
              <a:off x="489" y="3382"/>
              <a:ext cx="2139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0" name="Line 50"/>
            <p:cNvSpPr>
              <a:spLocks noChangeShapeType="1"/>
            </p:cNvSpPr>
            <p:nvPr/>
          </p:nvSpPr>
          <p:spPr bwMode="auto">
            <a:xfrm rot="5400000">
              <a:off x="1279" y="2466"/>
              <a:ext cx="0" cy="29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1" name="Line 52"/>
            <p:cNvSpPr>
              <a:spLocks noChangeShapeType="1"/>
            </p:cNvSpPr>
            <p:nvPr/>
          </p:nvSpPr>
          <p:spPr bwMode="auto">
            <a:xfrm>
              <a:off x="1631" y="2718"/>
              <a:ext cx="2" cy="65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2" name="Line 53"/>
            <p:cNvSpPr>
              <a:spLocks noChangeShapeType="1"/>
            </p:cNvSpPr>
            <p:nvPr/>
          </p:nvSpPr>
          <p:spPr bwMode="auto">
            <a:xfrm flipH="1">
              <a:off x="1631" y="2245"/>
              <a:ext cx="4" cy="19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3" name="Line 54"/>
            <p:cNvSpPr>
              <a:spLocks noChangeShapeType="1"/>
            </p:cNvSpPr>
            <p:nvPr/>
          </p:nvSpPr>
          <p:spPr bwMode="auto">
            <a:xfrm flipV="1">
              <a:off x="1642" y="2229"/>
              <a:ext cx="45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4" name="Line 57"/>
            <p:cNvSpPr>
              <a:spLocks noChangeShapeType="1"/>
            </p:cNvSpPr>
            <p:nvPr/>
          </p:nvSpPr>
          <p:spPr bwMode="auto">
            <a:xfrm flipH="1">
              <a:off x="901" y="2612"/>
              <a:ext cx="22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05" name="Group 58"/>
            <p:cNvGrpSpPr/>
            <p:nvPr/>
          </p:nvGrpSpPr>
          <p:grpSpPr bwMode="auto">
            <a:xfrm>
              <a:off x="2699" y="2339"/>
              <a:ext cx="157" cy="805"/>
              <a:chOff x="515" y="3240"/>
              <a:chExt cx="157" cy="805"/>
            </a:xfrm>
          </p:grpSpPr>
          <p:sp>
            <p:nvSpPr>
              <p:cNvPr id="317" name="Text Box 59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" name="Text Box 60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9" name="Text Box 61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i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sz="2000" b="1" i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06" name="Line 63"/>
            <p:cNvSpPr>
              <a:spLocks noChangeShapeType="1"/>
            </p:cNvSpPr>
            <p:nvPr/>
          </p:nvSpPr>
          <p:spPr bwMode="auto">
            <a:xfrm flipV="1">
              <a:off x="2615" y="2237"/>
              <a:ext cx="0" cy="11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7" name="Line 64"/>
            <p:cNvSpPr>
              <a:spLocks noChangeShapeType="1"/>
            </p:cNvSpPr>
            <p:nvPr/>
          </p:nvSpPr>
          <p:spPr bwMode="auto">
            <a:xfrm flipH="1" flipV="1">
              <a:off x="2180" y="2229"/>
              <a:ext cx="445" cy="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08" name="Group 65"/>
            <p:cNvGrpSpPr/>
            <p:nvPr/>
          </p:nvGrpSpPr>
          <p:grpSpPr bwMode="auto">
            <a:xfrm>
              <a:off x="2369" y="2660"/>
              <a:ext cx="287" cy="248"/>
              <a:chOff x="4537" y="1920"/>
              <a:chExt cx="287" cy="248"/>
            </a:xfrm>
          </p:grpSpPr>
          <p:sp>
            <p:nvSpPr>
              <p:cNvPr id="315" name="Rectangle 66"/>
              <p:cNvSpPr>
                <a:spLocks noChangeArrowheads="1"/>
              </p:cNvSpPr>
              <p:nvPr/>
            </p:nvSpPr>
            <p:spPr bwMode="auto">
              <a:xfrm>
                <a:off x="4744" y="1920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316" name="Object 2164"/>
              <p:cNvGraphicFramePr>
                <a:graphicFrameLocks noChangeAspect="1"/>
              </p:cNvGraphicFramePr>
              <p:nvPr/>
            </p:nvGraphicFramePr>
            <p:xfrm>
              <a:off x="4537" y="1932"/>
              <a:ext cx="189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086" name="Equation" r:id="rId5" imgW="228600" imgH="254000" progId="">
                      <p:embed/>
                    </p:oleObj>
                  </mc:Choice>
                  <mc:Fallback>
                    <p:oleObj name="Equation" r:id="rId5" imgW="228600" imgH="254000" progId="">
                      <p:embed/>
                      <p:pic>
                        <p:nvPicPr>
                          <p:cNvPr id="0" name="Object 21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7" y="1932"/>
                            <a:ext cx="189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9" name="Group 68"/>
            <p:cNvGrpSpPr/>
            <p:nvPr/>
          </p:nvGrpSpPr>
          <p:grpSpPr bwMode="auto">
            <a:xfrm>
              <a:off x="2086" y="2138"/>
              <a:ext cx="91" cy="193"/>
              <a:chOff x="1963" y="3900"/>
              <a:chExt cx="91" cy="193"/>
            </a:xfrm>
          </p:grpSpPr>
          <p:sp>
            <p:nvSpPr>
              <p:cNvPr id="313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4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0" name="Group 71"/>
            <p:cNvGrpSpPr/>
            <p:nvPr/>
          </p:nvGrpSpPr>
          <p:grpSpPr bwMode="auto">
            <a:xfrm>
              <a:off x="1531" y="3389"/>
              <a:ext cx="193" cy="146"/>
              <a:chOff x="4252" y="2421"/>
              <a:chExt cx="193" cy="146"/>
            </a:xfrm>
          </p:grpSpPr>
          <p:sp>
            <p:nvSpPr>
              <p:cNvPr id="311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2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5" name="Line 79"/>
          <p:cNvSpPr>
            <a:spLocks noChangeShapeType="1"/>
          </p:cNvSpPr>
          <p:nvPr/>
        </p:nvSpPr>
        <p:spPr bwMode="auto">
          <a:xfrm>
            <a:off x="1762125" y="1911350"/>
            <a:ext cx="191611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6" name="Oval 80"/>
          <p:cNvSpPr>
            <a:spLocks noChangeArrowheads="1"/>
          </p:cNvSpPr>
          <p:nvPr/>
        </p:nvSpPr>
        <p:spPr bwMode="auto">
          <a:xfrm>
            <a:off x="3670300" y="1854200"/>
            <a:ext cx="88900" cy="103188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327" name="组合 326"/>
          <p:cNvGrpSpPr/>
          <p:nvPr/>
        </p:nvGrpSpPr>
        <p:grpSpPr>
          <a:xfrm>
            <a:off x="2175080" y="3110776"/>
            <a:ext cx="420483" cy="680899"/>
            <a:chOff x="6932614" y="4728321"/>
            <a:chExt cx="420483" cy="680899"/>
          </a:xfrm>
        </p:grpSpPr>
        <p:sp>
          <p:nvSpPr>
            <p:cNvPr id="328" name="Line 12"/>
            <p:cNvSpPr>
              <a:spLocks noChangeAspect="1" noChangeShapeType="1"/>
            </p:cNvSpPr>
            <p:nvPr/>
          </p:nvSpPr>
          <p:spPr bwMode="auto">
            <a:xfrm>
              <a:off x="7161214" y="4877584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" name="Line 13"/>
            <p:cNvSpPr>
              <a:spLocks noChangeShapeType="1"/>
            </p:cNvSpPr>
            <p:nvPr/>
          </p:nvSpPr>
          <p:spPr bwMode="auto">
            <a:xfrm>
              <a:off x="6932614" y="5212345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0" name="Line 17"/>
            <p:cNvSpPr>
              <a:spLocks noChangeAspect="1" noChangeShapeType="1"/>
            </p:cNvSpPr>
            <p:nvPr/>
          </p:nvSpPr>
          <p:spPr bwMode="auto">
            <a:xfrm>
              <a:off x="7075489" y="4914107"/>
              <a:ext cx="0" cy="3019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1" name="Line 18"/>
            <p:cNvSpPr>
              <a:spLocks noChangeAspect="1" noChangeShapeType="1"/>
            </p:cNvSpPr>
            <p:nvPr/>
          </p:nvSpPr>
          <p:spPr bwMode="auto">
            <a:xfrm>
              <a:off x="7161214" y="5220484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2" name="Line 33"/>
            <p:cNvSpPr>
              <a:spLocks noChangeAspect="1" noChangeShapeType="1"/>
            </p:cNvSpPr>
            <p:nvPr/>
          </p:nvSpPr>
          <p:spPr bwMode="auto">
            <a:xfrm>
              <a:off x="7161214" y="5018872"/>
              <a:ext cx="0" cy="107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3" name="Line 34"/>
            <p:cNvSpPr>
              <a:spLocks noChangeAspect="1" noChangeShapeType="1"/>
            </p:cNvSpPr>
            <p:nvPr/>
          </p:nvSpPr>
          <p:spPr bwMode="auto">
            <a:xfrm>
              <a:off x="7161214" y="5158572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4" name="Line 18"/>
            <p:cNvSpPr>
              <a:spLocks noChangeAspect="1" noChangeShapeType="1"/>
            </p:cNvSpPr>
            <p:nvPr/>
          </p:nvSpPr>
          <p:spPr bwMode="auto">
            <a:xfrm>
              <a:off x="7161214" y="5070767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" name="Line 18"/>
            <p:cNvSpPr>
              <a:spLocks noChangeAspect="1" noChangeShapeType="1"/>
            </p:cNvSpPr>
            <p:nvPr/>
          </p:nvSpPr>
          <p:spPr bwMode="auto">
            <a:xfrm>
              <a:off x="7161214" y="4935535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36" name="直接连接符 335"/>
            <p:cNvCxnSpPr>
              <a:stCxn id="334" idx="1"/>
            </p:cNvCxnSpPr>
            <p:nvPr/>
          </p:nvCxnSpPr>
          <p:spPr>
            <a:xfrm>
              <a:off x="7350126" y="5070768"/>
              <a:ext cx="0" cy="338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/>
            <p:nvPr/>
          </p:nvCxnSpPr>
          <p:spPr>
            <a:xfrm flipV="1">
              <a:off x="7353097" y="4728321"/>
              <a:ext cx="0" cy="2103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" name="矩形 337"/>
          <p:cNvSpPr/>
          <p:nvPr/>
        </p:nvSpPr>
        <p:spPr>
          <a:xfrm>
            <a:off x="1840093" y="2418927"/>
            <a:ext cx="4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2606322" y="2142231"/>
            <a:ext cx="4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40" name="矩形 339"/>
          <p:cNvSpPr/>
          <p:nvPr/>
        </p:nvSpPr>
        <p:spPr>
          <a:xfrm>
            <a:off x="3705288" y="1980309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84" name="Rectangle 8"/>
          <p:cNvSpPr>
            <a:spLocks noChangeArrowheads="1"/>
          </p:cNvSpPr>
          <p:nvPr/>
        </p:nvSpPr>
        <p:spPr bwMode="auto">
          <a:xfrm>
            <a:off x="4761625" y="1721188"/>
            <a:ext cx="4265612" cy="3570288"/>
          </a:xfrm>
          <a:prstGeom prst="rect">
            <a:avLst/>
          </a:prstGeom>
          <a:noFill/>
          <a:ln w="38100" cmpd="dbl">
            <a:solidFill>
              <a:srgbClr val="0000FF"/>
            </a:solidFill>
            <a:prstDash val="sysDot"/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78846" y="1867238"/>
            <a:ext cx="3561892" cy="3203576"/>
            <a:chOff x="5078846" y="1867238"/>
            <a:chExt cx="3561892" cy="3203576"/>
          </a:xfrm>
        </p:grpSpPr>
        <p:sp>
          <p:nvSpPr>
            <p:cNvPr id="80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81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85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86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7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8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89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0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103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3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98" name="Group 37"/>
            <p:cNvGrpSpPr/>
            <p:nvPr/>
          </p:nvGrpSpPr>
          <p:grpSpPr bwMode="auto">
            <a:xfrm>
              <a:off x="5682564" y="3440113"/>
              <a:ext cx="128588" cy="306388"/>
              <a:chOff x="2202" y="3900"/>
              <a:chExt cx="81" cy="193"/>
            </a:xfrm>
          </p:grpSpPr>
          <p:sp>
            <p:nvSpPr>
              <p:cNvPr id="99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7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8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" name="Line 57"/>
            <p:cNvSpPr>
              <a:spLocks noChangeShapeType="1"/>
            </p:cNvSpPr>
            <p:nvPr/>
          </p:nvSpPr>
          <p:spPr bwMode="auto">
            <a:xfrm flipH="1">
              <a:off x="5815725" y="3605551"/>
              <a:ext cx="3524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5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6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7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121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119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0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8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9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131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39" name="直接连接符 138"/>
              <p:cNvCxnSpPr>
                <a:stCxn id="137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矩形 140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5523464" y="306139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7558172" y="3176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98" grpId="0"/>
      <p:bldP spid="272" grpId="0" animBg="1"/>
      <p:bldP spid="273" grpId="0" animBg="1"/>
      <p:bldP spid="274" grpId="0"/>
      <p:bldP spid="275" grpId="0"/>
      <p:bldP spid="3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8763" y="225425"/>
            <a:ext cx="6264275" cy="701675"/>
          </a:xfrm>
        </p:spPr>
        <p:txBody>
          <a:bodyPr/>
          <a:lstStyle/>
          <a:p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（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1</a:t>
            </a:r>
            <a:r>
              <a:rPr lang="zh-CN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）阻容耦合放大电路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4775113" y="1826899"/>
            <a:ext cx="3657600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耦合电容的容量应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足够大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，即对于交流信号近似为短路。其作用是“隔离直流、通过交流”。耦合电容多采用电解电容，有正负极性之分。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838200" y="4567238"/>
            <a:ext cx="4724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静态时，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上电压？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838200" y="5176838"/>
            <a:ext cx="1600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动态时，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4909830" y="1202288"/>
            <a:ext cx="2971800" cy="476250"/>
          </a:xfrm>
          <a:prstGeom prst="rect">
            <a:avLst/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为耦合电容！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75785" name="Group 9"/>
          <p:cNvGrpSpPr/>
          <p:nvPr/>
        </p:nvGrpSpPr>
        <p:grpSpPr bwMode="auto">
          <a:xfrm>
            <a:off x="549253" y="2946609"/>
            <a:ext cx="304800" cy="1223663"/>
            <a:chOff x="432" y="1728"/>
            <a:chExt cx="192" cy="720"/>
          </a:xfrm>
        </p:grpSpPr>
        <p:sp>
          <p:nvSpPr>
            <p:cNvPr id="76000" name="Line 10"/>
            <p:cNvSpPr>
              <a:spLocks noChangeShapeType="1"/>
            </p:cNvSpPr>
            <p:nvPr/>
          </p:nvSpPr>
          <p:spPr bwMode="auto">
            <a:xfrm flipH="1">
              <a:off x="432" y="172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001" name="Line 11"/>
            <p:cNvSpPr>
              <a:spLocks noChangeShapeType="1"/>
            </p:cNvSpPr>
            <p:nvPr/>
          </p:nvSpPr>
          <p:spPr bwMode="auto">
            <a:xfrm>
              <a:off x="432" y="1728"/>
              <a:ext cx="0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002" name="Line 12"/>
            <p:cNvSpPr>
              <a:spLocks noChangeShapeType="1"/>
            </p:cNvSpPr>
            <p:nvPr/>
          </p:nvSpPr>
          <p:spPr bwMode="auto">
            <a:xfrm>
              <a:off x="432" y="244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799" name="Text Box 23"/>
          <p:cNvSpPr txBox="1">
            <a:spLocks noChangeArrowheads="1"/>
          </p:cNvSpPr>
          <p:nvPr/>
        </p:nvSpPr>
        <p:spPr bwMode="auto">
          <a:xfrm>
            <a:off x="2209800" y="5100638"/>
            <a:ext cx="59436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＋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GS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，信号驮载在静态之上。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负载上只有交流信号。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66587" y="1211931"/>
            <a:ext cx="3561892" cy="3203576"/>
            <a:chOff x="5078846" y="1867238"/>
            <a:chExt cx="3561892" cy="3203576"/>
          </a:xfrm>
        </p:grpSpPr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29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75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6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0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70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3" name="Group 37"/>
            <p:cNvGrpSpPr/>
            <p:nvPr/>
          </p:nvGrpSpPr>
          <p:grpSpPr bwMode="auto">
            <a:xfrm>
              <a:off x="5679389" y="3440113"/>
              <a:ext cx="131763" cy="306388"/>
              <a:chOff x="2200" y="3900"/>
              <a:chExt cx="83" cy="193"/>
            </a:xfrm>
          </p:grpSpPr>
          <p:sp>
            <p:nvSpPr>
              <p:cNvPr id="68" name="Line 38"/>
              <p:cNvSpPr>
                <a:spLocks noChangeShapeType="1"/>
              </p:cNvSpPr>
              <p:nvPr/>
            </p:nvSpPr>
            <p:spPr bwMode="auto">
              <a:xfrm>
                <a:off x="2200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57"/>
            <p:cNvSpPr>
              <a:spLocks noChangeShapeType="1"/>
            </p:cNvSpPr>
            <p:nvPr/>
          </p:nvSpPr>
          <p:spPr bwMode="auto">
            <a:xfrm flipH="1">
              <a:off x="5815725" y="3605551"/>
              <a:ext cx="352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4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66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64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54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60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矩形 48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523464" y="3061396"/>
              <a:ext cx="4154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558172" y="3176856"/>
              <a:ext cx="4154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sp>
        <p:nvSpPr>
          <p:cNvPr id="77" name="Text Box 27"/>
          <p:cNvSpPr txBox="1">
            <a:spLocks noChangeArrowheads="1"/>
          </p:cNvSpPr>
          <p:nvPr/>
        </p:nvSpPr>
        <p:spPr bwMode="auto">
          <a:xfrm>
            <a:off x="1545776" y="2525756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" name="Text Box 27"/>
          <p:cNvSpPr txBox="1">
            <a:spLocks noChangeArrowheads="1"/>
          </p:cNvSpPr>
          <p:nvPr/>
        </p:nvSpPr>
        <p:spPr bwMode="auto">
          <a:xfrm>
            <a:off x="3147488" y="1949301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5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 build="p"/>
      <p:bldP spid="75780" grpId="0" autoUpdateAnimBg="0"/>
      <p:bldP spid="75782" grpId="0" autoUpdateAnimBg="0" build="p"/>
      <p:bldP spid="75783" grpId="0" animBg="1" autoUpdateAnimBg="0"/>
      <p:bldP spid="75799" grpId="0" autoUpdateAnimBg="0" build="p"/>
      <p:bldP spid="77" grpId="0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01864"/>
            <a:ext cx="7772400" cy="7826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（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</a:t>
            </a:r>
            <a:r>
              <a:rPr lang="zh-CN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）直接耦合放大电路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363504" y="4580159"/>
            <a:ext cx="4648200" cy="1296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问题：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两种电源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信号源与放大电路不“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共地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”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4952309" y="5175239"/>
            <a:ext cx="3744913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动态时，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V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DD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同时作用于场效应管的输入回路。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AutoShape 17"/>
          <p:cNvSpPr/>
          <p:nvPr/>
        </p:nvSpPr>
        <p:spPr bwMode="auto">
          <a:xfrm>
            <a:off x="7393225" y="1441578"/>
            <a:ext cx="1508125" cy="473075"/>
          </a:xfrm>
          <a:prstGeom prst="borderCallout1">
            <a:avLst>
              <a:gd name="adj1" fmla="val 24162"/>
              <a:gd name="adj2" fmla="val 105051"/>
              <a:gd name="adj3" fmla="val 332743"/>
              <a:gd name="adj4" fmla="val 44723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anose="02020603050405020304" pitchFamily="18" charset="0"/>
              </a:rPr>
              <a:t>有直流分量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2479" y="944724"/>
            <a:ext cx="3111429" cy="3395389"/>
            <a:chOff x="1083104" y="821123"/>
            <a:chExt cx="3111429" cy="3395389"/>
          </a:xfrm>
        </p:grpSpPr>
        <p:sp>
          <p:nvSpPr>
            <p:cNvPr id="22" name="椭圆 21"/>
            <p:cNvSpPr/>
            <p:nvPr/>
          </p:nvSpPr>
          <p:spPr>
            <a:xfrm>
              <a:off x="1400712" y="3284984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2664335" y="1052803"/>
              <a:ext cx="11113" cy="12636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2602425" y="1518318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5" name="Group 26"/>
            <p:cNvGrpSpPr/>
            <p:nvPr/>
          </p:nvGrpSpPr>
          <p:grpSpPr bwMode="auto">
            <a:xfrm>
              <a:off x="1083104" y="2898758"/>
              <a:ext cx="249238" cy="1277938"/>
              <a:chOff x="515" y="3240"/>
              <a:chExt cx="157" cy="805"/>
            </a:xfrm>
          </p:grpSpPr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000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1685927" y="2943226"/>
              <a:ext cx="562282" cy="93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53"/>
            <p:cNvSpPr>
              <a:spLocks noChangeShapeType="1"/>
            </p:cNvSpPr>
            <p:nvPr/>
          </p:nvSpPr>
          <p:spPr bwMode="auto">
            <a:xfrm flipH="1">
              <a:off x="2662341" y="2367632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Text Box 61"/>
            <p:cNvSpPr txBox="1">
              <a:spLocks noChangeArrowheads="1"/>
            </p:cNvSpPr>
            <p:nvPr/>
          </p:nvSpPr>
          <p:spPr bwMode="auto">
            <a:xfrm>
              <a:off x="3815916" y="3032956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Line 64"/>
            <p:cNvSpPr>
              <a:spLocks noChangeShapeType="1"/>
            </p:cNvSpPr>
            <p:nvPr/>
          </p:nvSpPr>
          <p:spPr bwMode="auto">
            <a:xfrm flipH="1" flipV="1">
              <a:off x="2704620" y="2321973"/>
              <a:ext cx="1027061" cy="251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Line 72"/>
            <p:cNvSpPr>
              <a:spLocks noChangeShapeType="1"/>
            </p:cNvSpPr>
            <p:nvPr/>
          </p:nvSpPr>
          <p:spPr bwMode="auto">
            <a:xfrm flipV="1">
              <a:off x="2522254" y="420707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73"/>
            <p:cNvSpPr>
              <a:spLocks noChangeShapeType="1"/>
            </p:cNvSpPr>
            <p:nvPr/>
          </p:nvSpPr>
          <p:spPr bwMode="auto">
            <a:xfrm>
              <a:off x="2664092" y="3145048"/>
              <a:ext cx="11356" cy="10620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Oval 80"/>
            <p:cNvSpPr>
              <a:spLocks noChangeArrowheads="1"/>
            </p:cNvSpPr>
            <p:nvPr/>
          </p:nvSpPr>
          <p:spPr bwMode="auto">
            <a:xfrm>
              <a:off x="2624241" y="944724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248208" y="2468507"/>
              <a:ext cx="420483" cy="680899"/>
              <a:chOff x="6932614" y="4728321"/>
              <a:chExt cx="420483" cy="680899"/>
            </a:xfrm>
          </p:grpSpPr>
          <p:sp>
            <p:nvSpPr>
              <p:cNvPr id="40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48" name="直接连接符 47"/>
              <p:cNvCxnSpPr>
                <a:stCxn id="46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 33"/>
            <p:cNvSpPr/>
            <p:nvPr/>
          </p:nvSpPr>
          <p:spPr>
            <a:xfrm>
              <a:off x="2679450" y="1499962"/>
              <a:ext cx="45877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713141" y="821123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6" name="Line 73"/>
            <p:cNvSpPr>
              <a:spLocks noChangeShapeType="1"/>
            </p:cNvSpPr>
            <p:nvPr/>
          </p:nvSpPr>
          <p:spPr bwMode="auto">
            <a:xfrm>
              <a:off x="1688201" y="2935683"/>
              <a:ext cx="7313" cy="12808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72"/>
            <p:cNvSpPr>
              <a:spLocks noChangeShapeType="1"/>
            </p:cNvSpPr>
            <p:nvPr/>
          </p:nvSpPr>
          <p:spPr bwMode="auto">
            <a:xfrm flipV="1">
              <a:off x="1542095" y="420707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Text Box 59"/>
            <p:cNvSpPr txBox="1">
              <a:spLocks noChangeArrowheads="1"/>
            </p:cNvSpPr>
            <p:nvPr/>
          </p:nvSpPr>
          <p:spPr bwMode="auto">
            <a:xfrm>
              <a:off x="3820345" y="2276872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60"/>
            <p:cNvSpPr txBox="1">
              <a:spLocks noChangeArrowheads="1"/>
            </p:cNvSpPr>
            <p:nvPr/>
          </p:nvSpPr>
          <p:spPr bwMode="auto">
            <a:xfrm>
              <a:off x="3842110" y="3825044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765319" y="2481459"/>
            <a:ext cx="659122" cy="1836652"/>
            <a:chOff x="3225752" y="2347084"/>
            <a:chExt cx="659122" cy="1836652"/>
          </a:xfrm>
        </p:grpSpPr>
        <p:sp>
          <p:nvSpPr>
            <p:cNvPr id="54" name="矩形 53"/>
            <p:cNvSpPr/>
            <p:nvPr/>
          </p:nvSpPr>
          <p:spPr>
            <a:xfrm>
              <a:off x="3225752" y="3036057"/>
              <a:ext cx="44114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L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55" name="Group 21"/>
            <p:cNvGrpSpPr/>
            <p:nvPr/>
          </p:nvGrpSpPr>
          <p:grpSpPr bwMode="auto">
            <a:xfrm>
              <a:off x="3666191" y="2347084"/>
              <a:ext cx="127000" cy="1830388"/>
              <a:chOff x="1086" y="1555"/>
              <a:chExt cx="80" cy="1153"/>
            </a:xfrm>
          </p:grpSpPr>
          <p:sp>
            <p:nvSpPr>
              <p:cNvPr id="57" name="Line 22"/>
              <p:cNvSpPr>
                <a:spLocks noChangeShapeType="1"/>
              </p:cNvSpPr>
              <p:nvPr/>
            </p:nvSpPr>
            <p:spPr bwMode="auto">
              <a:xfrm flipH="1">
                <a:off x="1120" y="1555"/>
                <a:ext cx="3" cy="1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8" name="Rectangle 23"/>
              <p:cNvSpPr>
                <a:spLocks noChangeArrowheads="1"/>
              </p:cNvSpPr>
              <p:nvPr/>
            </p:nvSpPr>
            <p:spPr bwMode="auto">
              <a:xfrm>
                <a:off x="1086" y="1989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Line 72"/>
            <p:cNvSpPr>
              <a:spLocks noChangeShapeType="1"/>
            </p:cNvSpPr>
            <p:nvPr/>
          </p:nvSpPr>
          <p:spPr bwMode="auto">
            <a:xfrm flipV="1">
              <a:off x="3578487" y="4183736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865738" y="984502"/>
            <a:ext cx="3139757" cy="3441942"/>
            <a:chOff x="1072203" y="821123"/>
            <a:chExt cx="3139757" cy="3441942"/>
          </a:xfrm>
        </p:grpSpPr>
        <p:sp>
          <p:nvSpPr>
            <p:cNvPr id="60" name="椭圆 59"/>
            <p:cNvSpPr/>
            <p:nvPr/>
          </p:nvSpPr>
          <p:spPr>
            <a:xfrm>
              <a:off x="1481988" y="2744924"/>
              <a:ext cx="447770" cy="443367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471629" y="3532423"/>
              <a:ext cx="447770" cy="443367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Line 17"/>
            <p:cNvSpPr>
              <a:spLocks noChangeShapeType="1"/>
            </p:cNvSpPr>
            <p:nvPr/>
          </p:nvSpPr>
          <p:spPr bwMode="auto">
            <a:xfrm>
              <a:off x="2664335" y="1052803"/>
              <a:ext cx="11113" cy="12636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Rectangle 19"/>
            <p:cNvSpPr>
              <a:spLocks noChangeArrowheads="1"/>
            </p:cNvSpPr>
            <p:nvPr/>
          </p:nvSpPr>
          <p:spPr bwMode="auto">
            <a:xfrm>
              <a:off x="2602425" y="1304764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" name="Text Box 27"/>
            <p:cNvSpPr txBox="1">
              <a:spLocks noChangeArrowheads="1"/>
            </p:cNvSpPr>
            <p:nvPr/>
          </p:nvSpPr>
          <p:spPr bwMode="auto">
            <a:xfrm>
              <a:off x="1136025" y="2384884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Text Box 28"/>
            <p:cNvSpPr txBox="1">
              <a:spLocks noChangeArrowheads="1"/>
            </p:cNvSpPr>
            <p:nvPr/>
          </p:nvSpPr>
          <p:spPr bwMode="auto">
            <a:xfrm>
              <a:off x="1160932" y="2999758"/>
              <a:ext cx="19434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Text Box 29"/>
            <p:cNvSpPr txBox="1">
              <a:spLocks noChangeArrowheads="1"/>
            </p:cNvSpPr>
            <p:nvPr/>
          </p:nvSpPr>
          <p:spPr bwMode="auto">
            <a:xfrm>
              <a:off x="1072203" y="2708920"/>
              <a:ext cx="30424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Line 30"/>
            <p:cNvSpPr>
              <a:spLocks noChangeShapeType="1"/>
            </p:cNvSpPr>
            <p:nvPr/>
          </p:nvSpPr>
          <p:spPr bwMode="auto">
            <a:xfrm>
              <a:off x="1711632" y="2540219"/>
              <a:ext cx="562282" cy="93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53"/>
            <p:cNvSpPr>
              <a:spLocks noChangeShapeType="1"/>
            </p:cNvSpPr>
            <p:nvPr/>
          </p:nvSpPr>
          <p:spPr bwMode="auto">
            <a:xfrm flipH="1">
              <a:off x="2662341" y="2367632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Text Box 61"/>
            <p:cNvSpPr txBox="1">
              <a:spLocks noChangeArrowheads="1"/>
            </p:cNvSpPr>
            <p:nvPr/>
          </p:nvSpPr>
          <p:spPr bwMode="auto">
            <a:xfrm>
              <a:off x="3833343" y="2636912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Line 64"/>
            <p:cNvSpPr>
              <a:spLocks noChangeShapeType="1"/>
            </p:cNvSpPr>
            <p:nvPr/>
          </p:nvSpPr>
          <p:spPr bwMode="auto">
            <a:xfrm flipH="1" flipV="1">
              <a:off x="2675446" y="2015933"/>
              <a:ext cx="10358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Line 72"/>
            <p:cNvSpPr>
              <a:spLocks noChangeShapeType="1"/>
            </p:cNvSpPr>
            <p:nvPr/>
          </p:nvSpPr>
          <p:spPr bwMode="auto">
            <a:xfrm flipV="1">
              <a:off x="2522254" y="420707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Line 73"/>
            <p:cNvSpPr>
              <a:spLocks noChangeShapeType="1"/>
            </p:cNvSpPr>
            <p:nvPr/>
          </p:nvSpPr>
          <p:spPr bwMode="auto">
            <a:xfrm>
              <a:off x="2664335" y="2723612"/>
              <a:ext cx="11113" cy="14834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Oval 80"/>
            <p:cNvSpPr>
              <a:spLocks noChangeArrowheads="1"/>
            </p:cNvSpPr>
            <p:nvPr/>
          </p:nvSpPr>
          <p:spPr bwMode="auto">
            <a:xfrm>
              <a:off x="2624241" y="944724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2248208" y="2060848"/>
              <a:ext cx="420483" cy="680899"/>
              <a:chOff x="6932614" y="4728321"/>
              <a:chExt cx="420483" cy="680899"/>
            </a:xfrm>
          </p:grpSpPr>
          <p:sp>
            <p:nvSpPr>
              <p:cNvPr id="90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98" name="直接连接符 97"/>
              <p:cNvCxnSpPr>
                <a:stCxn id="96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/>
            <p:cNvSpPr/>
            <p:nvPr/>
          </p:nvSpPr>
          <p:spPr>
            <a:xfrm>
              <a:off x="2679450" y="1499962"/>
              <a:ext cx="45877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713141" y="821123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H="1">
              <a:off x="1695514" y="2540219"/>
              <a:ext cx="10359" cy="1676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 flipV="1">
              <a:off x="1542095" y="420707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9" name="Text Box 59"/>
            <p:cNvSpPr txBox="1">
              <a:spLocks noChangeArrowheads="1"/>
            </p:cNvSpPr>
            <p:nvPr/>
          </p:nvSpPr>
          <p:spPr bwMode="auto">
            <a:xfrm>
              <a:off x="3837772" y="1880828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Text Box 60"/>
            <p:cNvSpPr txBox="1">
              <a:spLocks noChangeArrowheads="1"/>
            </p:cNvSpPr>
            <p:nvPr/>
          </p:nvSpPr>
          <p:spPr bwMode="auto">
            <a:xfrm>
              <a:off x="3859537" y="3429000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216461" y="2005384"/>
              <a:ext cx="659122" cy="1836652"/>
              <a:chOff x="3225752" y="2347084"/>
              <a:chExt cx="659122" cy="1836652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3225752" y="3036057"/>
                <a:ext cx="44114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R</a:t>
                </a:r>
                <a:r>
                  <a:rPr kumimoji="1" lang="en-US" altLang="zh-CN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楷体_GB2312"/>
                  </a:rPr>
                  <a:t>L</a:t>
                </a:r>
                <a:endPara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endParaRPr>
              </a:p>
            </p:txBody>
          </p:sp>
          <p:grpSp>
            <p:nvGrpSpPr>
              <p:cNvPr id="86" name="Group 21"/>
              <p:cNvGrpSpPr/>
              <p:nvPr/>
            </p:nvGrpSpPr>
            <p:grpSpPr bwMode="auto">
              <a:xfrm>
                <a:off x="3666191" y="2347084"/>
                <a:ext cx="127000" cy="1830388"/>
                <a:chOff x="1086" y="1555"/>
                <a:chExt cx="80" cy="1153"/>
              </a:xfrm>
            </p:grpSpPr>
            <p:sp>
              <p:nvSpPr>
                <p:cNvPr id="8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20" y="1555"/>
                  <a:ext cx="3" cy="115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square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Rectangle 23"/>
                <p:cNvSpPr>
                  <a:spLocks noChangeArrowheads="1"/>
                </p:cNvSpPr>
                <p:nvPr/>
              </p:nvSpPr>
              <p:spPr bwMode="auto">
                <a:xfrm>
                  <a:off x="1086" y="1989"/>
                  <a:ext cx="80" cy="24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87" name="Line 72"/>
              <p:cNvSpPr>
                <a:spLocks noChangeShapeType="1"/>
              </p:cNvSpPr>
              <p:nvPr/>
            </p:nvSpPr>
            <p:spPr bwMode="auto">
              <a:xfrm flipV="1">
                <a:off x="3578487" y="4183736"/>
                <a:ext cx="30638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2" name="Text Box 27"/>
            <p:cNvSpPr txBox="1">
              <a:spLocks noChangeArrowheads="1"/>
            </p:cNvSpPr>
            <p:nvPr/>
          </p:nvSpPr>
          <p:spPr bwMode="auto">
            <a:xfrm>
              <a:off x="1141457" y="331173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28"/>
            <p:cNvSpPr txBox="1">
              <a:spLocks noChangeArrowheads="1"/>
            </p:cNvSpPr>
            <p:nvPr/>
          </p:nvSpPr>
          <p:spPr bwMode="auto">
            <a:xfrm>
              <a:off x="1173796" y="3897940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29"/>
            <p:cNvSpPr txBox="1">
              <a:spLocks noChangeArrowheads="1"/>
            </p:cNvSpPr>
            <p:nvPr/>
          </p:nvSpPr>
          <p:spPr bwMode="auto">
            <a:xfrm>
              <a:off x="1088227" y="3626493"/>
              <a:ext cx="30424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utoUpdateAnimBg="0" uiExpand="1" build="p"/>
      <p:bldP spid="76808" grpId="0" autoUpdateAnimBg="0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50825" y="228600"/>
            <a:ext cx="8077200" cy="838200"/>
          </a:xfrm>
        </p:spPr>
        <p:txBody>
          <a:bodyPr/>
          <a:lstStyle/>
          <a:p>
            <a:r>
              <a:rPr lang="en-US" altLang="zh-CN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§7.3   </a:t>
            </a:r>
            <a:r>
              <a:rPr lang="zh-CN" altLang="en-US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放大电路的分析方法</a:t>
            </a:r>
            <a:endParaRPr lang="zh-CN" altLang="en-US" sz="3200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77827" name="Text Box 3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835150" y="2420938"/>
            <a:ext cx="61214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一、放大电路的直流通路和交流通路</a:t>
            </a:r>
            <a:endParaRPr kumimoji="1" lang="zh-CN" altLang="en-US" sz="28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77828" name="Text Box 4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808163" y="3081338"/>
            <a:ext cx="34290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二、图解法</a:t>
            </a:r>
            <a:endParaRPr kumimoji="1" lang="zh-CN" altLang="en-US" sz="28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77829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808163" y="3773984"/>
            <a:ext cx="30480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三、等效电路法</a:t>
            </a:r>
            <a:endParaRPr kumimoji="1" lang="zh-CN" altLang="en-US" sz="28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800225" y="4508500"/>
            <a:ext cx="44640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四、</a:t>
            </a:r>
            <a:r>
              <a:rPr kumimoji="1" lang="en-US" altLang="zh-CN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multisim</a:t>
            </a: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仿真方法</a:t>
            </a:r>
            <a:endParaRPr kumimoji="1" lang="zh-CN" altLang="en-US" sz="28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77828" grpId="0"/>
      <p:bldP spid="7782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89" name="Text Box 2"/>
          <p:cNvSpPr txBox="1">
            <a:spLocks noChangeArrowheads="1"/>
          </p:cNvSpPr>
          <p:nvPr/>
        </p:nvSpPr>
        <p:spPr bwMode="auto">
          <a:xfrm>
            <a:off x="1063625" y="2817813"/>
            <a:ext cx="1152525" cy="14112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放大电路分析</a:t>
            </a:r>
            <a:endParaRPr kumimoji="1" lang="zh-CN" altLang="en-US" sz="28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3490" name="AutoShape 3"/>
          <p:cNvSpPr/>
          <p:nvPr/>
        </p:nvSpPr>
        <p:spPr bwMode="auto">
          <a:xfrm>
            <a:off x="2587625" y="2033588"/>
            <a:ext cx="263525" cy="2940050"/>
          </a:xfrm>
          <a:prstGeom prst="leftBrace">
            <a:avLst>
              <a:gd name="adj1" fmla="val 92972"/>
              <a:gd name="adj2" fmla="val 50000"/>
            </a:avLst>
          </a:prstGeom>
          <a:noFill/>
          <a:ln w="76200">
            <a:solidFill>
              <a:srgbClr val="FF3300"/>
            </a:solidFill>
            <a:rou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03491" name="Text Box 4"/>
          <p:cNvSpPr txBox="1">
            <a:spLocks noChangeArrowheads="1"/>
          </p:cNvSpPr>
          <p:nvPr/>
        </p:nvSpPr>
        <p:spPr bwMode="auto">
          <a:xfrm>
            <a:off x="3268663" y="1906588"/>
            <a:ext cx="1866900" cy="557212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静态分析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2" name="Text Box 5"/>
          <p:cNvSpPr txBox="1">
            <a:spLocks noChangeArrowheads="1"/>
          </p:cNvSpPr>
          <p:nvPr/>
        </p:nvSpPr>
        <p:spPr bwMode="auto">
          <a:xfrm>
            <a:off x="3260725" y="3317875"/>
            <a:ext cx="1905000" cy="55721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动态分析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3" name="AutoShape 6"/>
          <p:cNvSpPr/>
          <p:nvPr/>
        </p:nvSpPr>
        <p:spPr bwMode="auto">
          <a:xfrm>
            <a:off x="5273675" y="1674813"/>
            <a:ext cx="207963" cy="900112"/>
          </a:xfrm>
          <a:prstGeom prst="leftBrace">
            <a:avLst>
              <a:gd name="adj1" fmla="val 36069"/>
              <a:gd name="adj2" fmla="val 50000"/>
            </a:avLst>
          </a:prstGeom>
          <a:noFill/>
          <a:ln w="76200">
            <a:solidFill>
              <a:srgbClr val="FF3300"/>
            </a:solidFill>
            <a:rou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03494" name="Text Box 7"/>
          <p:cNvSpPr txBox="1">
            <a:spLocks noChangeArrowheads="1"/>
          </p:cNvSpPr>
          <p:nvPr/>
        </p:nvSpPr>
        <p:spPr bwMode="auto">
          <a:xfrm>
            <a:off x="5338763" y="1449388"/>
            <a:ext cx="1743075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图解法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5" name="AutoShape 8"/>
          <p:cNvSpPr/>
          <p:nvPr/>
        </p:nvSpPr>
        <p:spPr bwMode="auto">
          <a:xfrm>
            <a:off x="5240338" y="3113088"/>
            <a:ext cx="280987" cy="942975"/>
          </a:xfrm>
          <a:prstGeom prst="leftBrace">
            <a:avLst>
              <a:gd name="adj1" fmla="val 27966"/>
              <a:gd name="adj2" fmla="val 50000"/>
            </a:avLst>
          </a:prstGeom>
          <a:noFill/>
          <a:ln w="76200">
            <a:solidFill>
              <a:srgbClr val="FF3300"/>
            </a:solidFill>
            <a:round/>
          </a:ln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703496" name="Text Box 9"/>
          <p:cNvSpPr txBox="1">
            <a:spLocks noChangeArrowheads="1"/>
          </p:cNvSpPr>
          <p:nvPr/>
        </p:nvSpPr>
        <p:spPr bwMode="auto">
          <a:xfrm>
            <a:off x="5638800" y="3741738"/>
            <a:ext cx="2841625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微变等效电路法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7" name="Text Box 10"/>
          <p:cNvSpPr txBox="1">
            <a:spLocks noChangeArrowheads="1"/>
          </p:cNvSpPr>
          <p:nvPr/>
        </p:nvSpPr>
        <p:spPr bwMode="auto">
          <a:xfrm>
            <a:off x="5621338" y="2870200"/>
            <a:ext cx="220980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图解法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8" name="Text Box 11"/>
          <p:cNvSpPr txBox="1">
            <a:spLocks noChangeArrowheads="1"/>
          </p:cNvSpPr>
          <p:nvPr/>
        </p:nvSpPr>
        <p:spPr bwMode="auto">
          <a:xfrm>
            <a:off x="3074988" y="4772025"/>
            <a:ext cx="4953000" cy="52546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计算机仿真（</a:t>
            </a:r>
            <a:r>
              <a:rPr kumimoji="1" lang="en-US" altLang="zh-CN" sz="2800" b="1">
                <a:latin typeface="Times New Roman" panose="02020603050405020304" pitchFamily="18" charset="0"/>
              </a:rPr>
              <a:t>multisim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仿真）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03499" name="Text Box 12"/>
          <p:cNvSpPr txBox="1">
            <a:spLocks noChangeArrowheads="1"/>
          </p:cNvSpPr>
          <p:nvPr/>
        </p:nvSpPr>
        <p:spPr bwMode="auto">
          <a:xfrm>
            <a:off x="5381625" y="2193925"/>
            <a:ext cx="1743075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估算法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50825" y="188913"/>
            <a:ext cx="7772400" cy="792162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</a:rPr>
              <a:t>第七章  </a:t>
            </a:r>
            <a:r>
              <a:rPr lang="en-US" altLang="zh-CN" dirty="0">
                <a:latin typeface="黑体" panose="02010609060101010101" pitchFamily="49" charset="-122"/>
              </a:rPr>
              <a:t>MOSFET</a:t>
            </a:r>
            <a:r>
              <a:rPr lang="zh-CN" altLang="en-US" dirty="0">
                <a:latin typeface="黑体" panose="02010609060101010101" pitchFamily="49" charset="-122"/>
              </a:rPr>
              <a:t>放大器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58371" name="Rectangle 3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1042988" y="1196975"/>
            <a:ext cx="6911975" cy="649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§7.1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放大的概念与放大电路的性能指标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58372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42988" y="1916832"/>
            <a:ext cx="6265862" cy="72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§7.2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共源极放大电路的组成原理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58373" name="Rectangle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44798" y="2745296"/>
            <a:ext cx="5759450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§7.3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放大电路的分析方法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58375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2988" y="3537012"/>
            <a:ext cx="6767512" cy="649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§7.4 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共漏极放大电路分析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58376" name="Rectangl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2988" y="4365104"/>
            <a:ext cx="5759450" cy="59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§7.5 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场效应管差分放大电路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58377" name="Rectangle 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42988" y="5121188"/>
            <a:ext cx="7489452" cy="59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/>
            <a:r>
              <a:rPr lang="en-US" altLang="zh-CN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§7.6  BJT</a:t>
            </a:r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  <a:cs typeface="Times New Roman" panose="02020603050405020304" pitchFamily="18" charset="0"/>
              </a:rPr>
              <a:t>放大电路分析（自学，考试不要求）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/>
      <p:bldP spid="58372" grpId="0"/>
      <p:bldP spid="58373" grpId="0"/>
      <p:bldP spid="58375" grpId="0"/>
      <p:bldP spid="58376" grpId="0"/>
      <p:bldP spid="583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2" name="Rectangle 2"/>
          <p:cNvSpPr>
            <a:spLocks noChangeArrowheads="1"/>
          </p:cNvSpPr>
          <p:nvPr/>
        </p:nvSpPr>
        <p:spPr bwMode="auto">
          <a:xfrm>
            <a:off x="557213" y="1012825"/>
            <a:ext cx="3868737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阻容耦合共源放大器：</a:t>
            </a:r>
            <a:endParaRPr lang="zh-CN" altLang="en-US" sz="2800" dirty="0"/>
          </a:p>
        </p:txBody>
      </p:sp>
      <p:sp>
        <p:nvSpPr>
          <p:cNvPr id="80973" name="Line 3"/>
          <p:cNvSpPr>
            <a:spLocks noChangeShapeType="1"/>
          </p:cNvSpPr>
          <p:nvPr/>
        </p:nvSpPr>
        <p:spPr bwMode="auto">
          <a:xfrm>
            <a:off x="4718050" y="1628775"/>
            <a:ext cx="0" cy="4557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4976813" y="1016000"/>
            <a:ext cx="21336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anose="02020603050405020304" pitchFamily="18" charset="0"/>
              </a:rPr>
              <a:t>基本思想：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4929188" y="1591672"/>
            <a:ext cx="3860800" cy="18158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　　</a:t>
            </a:r>
            <a:r>
              <a:rPr kumimoji="1" lang="zh-CN" altLang="en-US" sz="2800" b="1" dirty="0">
                <a:solidFill>
                  <a:srgbClr val="111111"/>
                </a:solidFill>
                <a:latin typeface="Times New Roman" panose="02020603050405020304" pitchFamily="18" charset="0"/>
              </a:rPr>
              <a:t>非线性电路经适当近似后可按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线性电路</a:t>
            </a:r>
            <a:r>
              <a:rPr kumimoji="1" lang="zh-CN" altLang="en-US" sz="2800" b="1" dirty="0">
                <a:solidFill>
                  <a:srgbClr val="111111"/>
                </a:solidFill>
                <a:latin typeface="Times New Roman" panose="02020603050405020304" pitchFamily="18" charset="0"/>
              </a:rPr>
              <a:t>对待，分别分析电路中的交、直流成分。</a:t>
            </a:r>
            <a:endParaRPr kumimoji="1" lang="zh-CN" altLang="en-US" sz="2800" b="1" dirty="0">
              <a:solidFill>
                <a:srgbClr val="11111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6300788" y="3890963"/>
            <a:ext cx="26304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静态工作点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4964113" y="3898900"/>
            <a:ext cx="23383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直流分析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4976813" y="5078413"/>
            <a:ext cx="17764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交流分析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6311900" y="5070475"/>
            <a:ext cx="25828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动态指标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5543550" y="4467225"/>
            <a:ext cx="34274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111111"/>
                </a:solidFill>
                <a:latin typeface="Times New Roman" panose="02020603050405020304" pitchFamily="18" charset="0"/>
              </a:rPr>
              <a:t>求：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GS</a:t>
            </a:r>
            <a:r>
              <a:rPr lang="zh-CN" altLang="en-US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r>
              <a:rPr lang="zh-CN" altLang="en-US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DS</a:t>
            </a:r>
            <a:endParaRPr lang="en-US" altLang="zh-CN" sz="2400" b="1" baseline="-25000" dirty="0">
              <a:solidFill>
                <a:srgbClr val="11111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5580063" y="5618163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111111"/>
                </a:solidFill>
                <a:latin typeface="Times New Roman" panose="02020603050405020304" pitchFamily="18" charset="0"/>
              </a:rPr>
              <a:t>求：</a:t>
            </a:r>
            <a:r>
              <a:rPr lang="en-US" altLang="zh-CN" sz="2400" b="1" i="1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A</a:t>
            </a:r>
            <a:r>
              <a:rPr lang="en-US" altLang="zh-CN" sz="2400" b="1" baseline="-2500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lang="zh-CN" altLang="en-US" sz="2400" b="1" i="1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lang="en-US" altLang="zh-CN" sz="2400" b="1" baseline="-2500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lang="zh-CN" altLang="en-US" sz="2400" b="1" i="1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lang="en-US" altLang="zh-CN" sz="2400" b="1" baseline="-2500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o</a:t>
            </a:r>
            <a:endParaRPr lang="en-US" altLang="zh-CN" sz="2400" b="1" baseline="-25000">
              <a:solidFill>
                <a:srgbClr val="111111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80982" name="Rectangle 12"/>
          <p:cNvSpPr>
            <a:spLocks noChangeArrowheads="1"/>
          </p:cNvSpPr>
          <p:nvPr/>
        </p:nvSpPr>
        <p:spPr bwMode="auto">
          <a:xfrm>
            <a:off x="682625" y="5040313"/>
            <a:ext cx="3743325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111111"/>
                </a:solidFill>
                <a:latin typeface="Times New Roman" panose="02020603050405020304" pitchFamily="18" charset="0"/>
              </a:rPr>
              <a:t>放大器工作时，信号（电流、电压）均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迭加</a:t>
            </a:r>
            <a:r>
              <a:rPr kumimoji="1" lang="zh-CN" altLang="en-US" sz="2400" b="1">
                <a:solidFill>
                  <a:srgbClr val="111111"/>
                </a:solidFill>
                <a:latin typeface="Times New Roman" panose="02020603050405020304" pitchFamily="18" charset="0"/>
              </a:rPr>
              <a:t>在静态工作点上。</a:t>
            </a:r>
            <a:endParaRPr kumimoji="1" lang="zh-CN" altLang="en-US" sz="2400" b="1">
              <a:solidFill>
                <a:srgbClr val="11111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82625" y="1671289"/>
            <a:ext cx="3561892" cy="3203576"/>
            <a:chOff x="5078846" y="1867238"/>
            <a:chExt cx="3561892" cy="3203576"/>
          </a:xfrm>
        </p:grpSpPr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9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65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63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60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3" name="Group 37"/>
            <p:cNvGrpSpPr/>
            <p:nvPr/>
          </p:nvGrpSpPr>
          <p:grpSpPr bwMode="auto">
            <a:xfrm>
              <a:off x="5682564" y="3440113"/>
              <a:ext cx="128588" cy="306388"/>
              <a:chOff x="2202" y="3900"/>
              <a:chExt cx="81" cy="193"/>
            </a:xfrm>
          </p:grpSpPr>
          <p:sp>
            <p:nvSpPr>
              <p:cNvPr id="58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Line 57"/>
            <p:cNvSpPr>
              <a:spLocks noChangeShapeType="1"/>
            </p:cNvSpPr>
            <p:nvPr/>
          </p:nvSpPr>
          <p:spPr bwMode="auto">
            <a:xfrm flipH="1">
              <a:off x="5815725" y="3605551"/>
              <a:ext cx="3524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4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56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5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54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6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44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52" name="直接连接符 51"/>
              <p:cNvCxnSpPr>
                <a:stCxn id="50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523464" y="306139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558172" y="3176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80901" grpId="0"/>
      <p:bldP spid="80902" grpId="0"/>
      <p:bldP spid="80903" grpId="0"/>
      <p:bldP spid="80904" grpId="0"/>
      <p:bldP spid="80905" grpId="0"/>
      <p:bldP spid="80906" grpId="0"/>
      <p:bldP spid="8090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11762" y="241533"/>
            <a:ext cx="3932237" cy="3321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926" name="Rectangle 2"/>
          <p:cNvSpPr>
            <a:spLocks noChangeArrowheads="1"/>
          </p:cNvSpPr>
          <p:nvPr/>
        </p:nvSpPr>
        <p:spPr bwMode="auto">
          <a:xfrm>
            <a:off x="395288" y="1089025"/>
            <a:ext cx="50609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一、直流通路与交流通路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6254" name="Rectangle 58"/>
          <p:cNvSpPr>
            <a:spLocks noChangeArrowheads="1"/>
          </p:cNvSpPr>
          <p:nvPr/>
        </p:nvSpPr>
        <p:spPr bwMode="auto">
          <a:xfrm>
            <a:off x="644525" y="1746250"/>
            <a:ext cx="49625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）直流分析</a:t>
            </a:r>
            <a:r>
              <a:rPr lang="en-US" altLang="zh-CN" sz="2400" b="1">
                <a:latin typeface="宋体" panose="02010600030101010101" pitchFamily="2" charset="-122"/>
              </a:rPr>
              <a:t>——</a:t>
            </a:r>
            <a:r>
              <a:rPr lang="zh-CN" altLang="en-US" sz="2400" b="1">
                <a:latin typeface="Times New Roman" panose="02020603050405020304" pitchFamily="18" charset="0"/>
              </a:rPr>
              <a:t>画出</a:t>
            </a:r>
            <a:r>
              <a:rPr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直流通路</a:t>
            </a:r>
            <a:endParaRPr lang="zh-CN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79" name="Rectangle 59"/>
          <p:cNvSpPr>
            <a:spLocks noChangeArrowheads="1"/>
          </p:cNvSpPr>
          <p:nvPr/>
        </p:nvSpPr>
        <p:spPr bwMode="auto">
          <a:xfrm>
            <a:off x="611188" y="2354263"/>
            <a:ext cx="4583112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ea typeface="楷体_GB2312"/>
                <a:cs typeface="楷体_GB2312"/>
              </a:rPr>
              <a:t>       </a:t>
            </a:r>
            <a:r>
              <a:rPr lang="zh-CN" altLang="en-US" sz="2400" b="1">
                <a:solidFill>
                  <a:srgbClr val="111111"/>
                </a:solidFill>
                <a:latin typeface="宋体" panose="02010600030101010101" pitchFamily="2" charset="-122"/>
              </a:rPr>
              <a:t>当放大电路处于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静态</a:t>
            </a:r>
            <a:r>
              <a:rPr lang="zh-CN" altLang="en-US" sz="2400" b="1">
                <a:solidFill>
                  <a:srgbClr val="111111"/>
                </a:solidFill>
                <a:latin typeface="宋体" panose="02010600030101010101" pitchFamily="2" charset="-122"/>
              </a:rPr>
              <a:t>时（直流电源作用），直流电流流经的通路称为放大器的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直流通路。</a:t>
            </a:r>
            <a:r>
              <a:rPr lang="zh-CN" altLang="en-US" sz="2400" b="1">
                <a:latin typeface="宋体" panose="02010600030101010101" pitchFamily="2" charset="-122"/>
              </a:rPr>
              <a:t> 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81980" name="Rectangle 60"/>
          <p:cNvSpPr>
            <a:spLocks noChangeArrowheads="1"/>
          </p:cNvSpPr>
          <p:nvPr/>
        </p:nvSpPr>
        <p:spPr bwMode="auto">
          <a:xfrm>
            <a:off x="611188" y="3754438"/>
            <a:ext cx="54498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</a:rPr>
              <a:t>作用：</a:t>
            </a:r>
            <a:r>
              <a:rPr lang="zh-CN" altLang="en-US" sz="2400" b="1">
                <a:solidFill>
                  <a:srgbClr val="111111"/>
                </a:solidFill>
              </a:rPr>
              <a:t>计算放大器的静态工作点</a:t>
            </a:r>
            <a:endParaRPr lang="zh-CN" altLang="en-US" sz="2400" b="1">
              <a:solidFill>
                <a:srgbClr val="0000FF"/>
              </a:solidFill>
            </a:endParaRPr>
          </a:p>
        </p:txBody>
      </p:sp>
      <p:sp>
        <p:nvSpPr>
          <p:cNvPr id="81981" name="Rectangle 61"/>
          <p:cNvSpPr>
            <a:spLocks noChangeArrowheads="1"/>
          </p:cNvSpPr>
          <p:nvPr/>
        </p:nvSpPr>
        <p:spPr bwMode="auto">
          <a:xfrm>
            <a:off x="611188" y="4306888"/>
            <a:ext cx="15462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画法：</a:t>
            </a:r>
            <a:endParaRPr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82" name="Rectangle 62"/>
          <p:cNvSpPr>
            <a:spLocks noChangeArrowheads="1"/>
          </p:cNvSpPr>
          <p:nvPr/>
        </p:nvSpPr>
        <p:spPr bwMode="auto">
          <a:xfrm>
            <a:off x="1565275" y="5202238"/>
            <a:ext cx="39290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/>
              <a:t>电容开路</a:t>
            </a:r>
            <a:r>
              <a:rPr kumimoji="1" lang="zh-CN" altLang="en-US" sz="2400" b="1"/>
              <a:t>（隔直流）</a:t>
            </a:r>
            <a:endParaRPr kumimoji="1" lang="zh-CN" altLang="en-US" sz="2400" b="1"/>
          </a:p>
        </p:txBody>
      </p:sp>
      <p:sp>
        <p:nvSpPr>
          <p:cNvPr id="2" name="Text Box 86"/>
          <p:cNvSpPr txBox="1">
            <a:spLocks noChangeArrowheads="1"/>
          </p:cNvSpPr>
          <p:nvPr/>
        </p:nvSpPr>
        <p:spPr bwMode="auto">
          <a:xfrm>
            <a:off x="7913688" y="4387850"/>
            <a:ext cx="549275" cy="1336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直流通路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4" name="AutoShape 93"/>
          <p:cNvSpPr>
            <a:spLocks noChangeArrowheads="1"/>
          </p:cNvSpPr>
          <p:nvPr/>
        </p:nvSpPr>
        <p:spPr bwMode="auto">
          <a:xfrm>
            <a:off x="8602434" y="3484384"/>
            <a:ext cx="336550" cy="1530350"/>
          </a:xfrm>
          <a:prstGeom prst="curvedLeftArrow">
            <a:avLst>
              <a:gd name="adj1" fmla="val 90943"/>
              <a:gd name="adj2" fmla="val 181887"/>
              <a:gd name="adj3" fmla="val 33333"/>
            </a:avLst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1547813" y="5837238"/>
            <a:ext cx="54133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latin typeface="宋体" panose="02010600030101010101" pitchFamily="2" charset="-122"/>
              </a:rPr>
              <a:t> 电感短路（电感上直流电压为零）</a:t>
            </a:r>
            <a:r>
              <a:rPr kumimoji="1" lang="zh-CN" altLang="en-US" sz="2400" b="1">
                <a:solidFill>
                  <a:srgbClr val="0000FF"/>
                </a:solidFill>
                <a:ea typeface="楷体_GB2312"/>
                <a:cs typeface="楷体_GB2312"/>
              </a:rPr>
              <a:t>   </a:t>
            </a:r>
            <a:endParaRPr kumimoji="1" lang="zh-CN" altLang="en-US" sz="2400" b="1">
              <a:solidFill>
                <a:srgbClr val="0000FF"/>
              </a:solidFill>
              <a:ea typeface="楷体_GB2312"/>
              <a:cs typeface="楷体_GB2312"/>
            </a:endParaRPr>
          </a:p>
        </p:txBody>
      </p:sp>
      <p:sp>
        <p:nvSpPr>
          <p:cNvPr id="6" name="Rectangle 95"/>
          <p:cNvSpPr>
            <a:spLocks noChangeArrowheads="1"/>
          </p:cNvSpPr>
          <p:nvPr/>
        </p:nvSpPr>
        <p:spPr bwMode="auto">
          <a:xfrm>
            <a:off x="1584325" y="4294188"/>
            <a:ext cx="4291013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Times New Roman" panose="02020603050405020304" pitchFamily="18" charset="0"/>
              </a:rPr>
              <a:t>交流信号源置零（</a:t>
            </a:r>
            <a:r>
              <a:rPr lang="zh-CN" altLang="en-US" sz="2400" b="1"/>
              <a:t>交流电压源短路，交流电流源开路）；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12060" y="2104925"/>
            <a:ext cx="278011" cy="1224423"/>
            <a:chOff x="5112060" y="2104925"/>
            <a:chExt cx="278011" cy="1224423"/>
          </a:xfrm>
        </p:grpSpPr>
        <p:cxnSp>
          <p:nvCxnSpPr>
            <p:cNvPr id="12" name="直接连接符 11"/>
            <p:cNvCxnSpPr>
              <a:stCxn id="104" idx="0"/>
            </p:cNvCxnSpPr>
            <p:nvPr/>
          </p:nvCxnSpPr>
          <p:spPr>
            <a:xfrm flipH="1">
              <a:off x="5112060" y="2104925"/>
              <a:ext cx="271850" cy="204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112060" y="2106973"/>
              <a:ext cx="0" cy="1220327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endCxn id="106" idx="0"/>
            </p:cNvCxnSpPr>
            <p:nvPr/>
          </p:nvCxnSpPr>
          <p:spPr>
            <a:xfrm>
              <a:off x="5112060" y="3327300"/>
              <a:ext cx="278011" cy="204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5307242" y="368660"/>
            <a:ext cx="3561892" cy="3203576"/>
            <a:chOff x="5078846" y="1867238"/>
            <a:chExt cx="3561892" cy="3203576"/>
          </a:xfrm>
        </p:grpSpPr>
        <p:sp>
          <p:nvSpPr>
            <p:cNvPr id="97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8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01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147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2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145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3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142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4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05" name="Group 37"/>
            <p:cNvGrpSpPr/>
            <p:nvPr/>
          </p:nvGrpSpPr>
          <p:grpSpPr bwMode="auto">
            <a:xfrm>
              <a:off x="5682564" y="3438515"/>
              <a:ext cx="128588" cy="304800"/>
              <a:chOff x="2202" y="3899"/>
              <a:chExt cx="81" cy="192"/>
            </a:xfrm>
          </p:grpSpPr>
          <p:sp>
            <p:nvSpPr>
              <p:cNvPr id="140" name="Line 38"/>
              <p:cNvSpPr>
                <a:spLocks noChangeShapeType="1"/>
              </p:cNvSpPr>
              <p:nvPr/>
            </p:nvSpPr>
            <p:spPr bwMode="auto">
              <a:xfrm>
                <a:off x="2202" y="3899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39"/>
              <p:cNvSpPr>
                <a:spLocks noChangeShapeType="1"/>
              </p:cNvSpPr>
              <p:nvPr/>
            </p:nvSpPr>
            <p:spPr bwMode="auto">
              <a:xfrm>
                <a:off x="2283" y="3899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6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7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Line 57"/>
            <p:cNvSpPr>
              <a:spLocks noChangeShapeType="1"/>
            </p:cNvSpPr>
            <p:nvPr/>
          </p:nvSpPr>
          <p:spPr bwMode="auto">
            <a:xfrm flipH="1">
              <a:off x="5811754" y="3609135"/>
              <a:ext cx="3524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4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5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6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138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7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136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8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9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126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34" name="直接连接符 133"/>
              <p:cNvCxnSpPr>
                <a:stCxn id="132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矩形 120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545707" y="302646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7558172" y="3176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6624228" y="3765390"/>
            <a:ext cx="1718658" cy="2581897"/>
            <a:chOff x="6160814" y="3256126"/>
            <a:chExt cx="1718658" cy="2581897"/>
          </a:xfrm>
        </p:grpSpPr>
        <p:sp>
          <p:nvSpPr>
            <p:cNvPr id="217" name="Line 22"/>
            <p:cNvSpPr>
              <a:spLocks noChangeShapeType="1"/>
            </p:cNvSpPr>
            <p:nvPr/>
          </p:nvSpPr>
          <p:spPr bwMode="auto">
            <a:xfrm flipH="1">
              <a:off x="6219734" y="4584287"/>
              <a:ext cx="6351" cy="100495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none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8" name="Rectangle 23"/>
            <p:cNvSpPr>
              <a:spLocks noChangeArrowheads="1"/>
            </p:cNvSpPr>
            <p:nvPr/>
          </p:nvSpPr>
          <p:spPr bwMode="auto">
            <a:xfrm>
              <a:off x="6160814" y="4905164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6249732" y="5029660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6284510" y="378970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221" name="Group 16"/>
            <p:cNvGrpSpPr/>
            <p:nvPr/>
          </p:nvGrpSpPr>
          <p:grpSpPr bwMode="auto">
            <a:xfrm>
              <a:off x="6973008" y="3307566"/>
              <a:ext cx="127000" cy="946149"/>
              <a:chOff x="2011" y="1509"/>
              <a:chExt cx="80" cy="596"/>
            </a:xfrm>
          </p:grpSpPr>
          <p:sp>
            <p:nvSpPr>
              <p:cNvPr id="248" name="Line 17"/>
              <p:cNvSpPr>
                <a:spLocks noChangeShapeType="1"/>
              </p:cNvSpPr>
              <p:nvPr/>
            </p:nvSpPr>
            <p:spPr bwMode="auto">
              <a:xfrm flipH="1">
                <a:off x="2057" y="1509"/>
                <a:ext cx="11" cy="59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none"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9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2" name="Group 21"/>
            <p:cNvGrpSpPr/>
            <p:nvPr/>
          </p:nvGrpSpPr>
          <p:grpSpPr bwMode="auto">
            <a:xfrm>
              <a:off x="6171319" y="3278990"/>
              <a:ext cx="127000" cy="1327150"/>
              <a:chOff x="1086" y="1763"/>
              <a:chExt cx="80" cy="836"/>
            </a:xfrm>
          </p:grpSpPr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1112" y="1763"/>
                <a:ext cx="11" cy="83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7" name="Rectangle 23"/>
              <p:cNvSpPr>
                <a:spLocks noChangeArrowheads="1"/>
              </p:cNvSpPr>
              <p:nvPr/>
            </p:nvSpPr>
            <p:spPr bwMode="auto">
              <a:xfrm>
                <a:off x="1086" y="2063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3" name="Line 45"/>
            <p:cNvSpPr>
              <a:spLocks noChangeShapeType="1"/>
            </p:cNvSpPr>
            <p:nvPr/>
          </p:nvSpPr>
          <p:spPr bwMode="auto">
            <a:xfrm>
              <a:off x="6230679" y="5589240"/>
              <a:ext cx="812178" cy="979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4" name="Line 50"/>
            <p:cNvSpPr>
              <a:spLocks noChangeShapeType="1"/>
            </p:cNvSpPr>
            <p:nvPr/>
          </p:nvSpPr>
          <p:spPr bwMode="auto">
            <a:xfrm rot="5400000">
              <a:off x="6477707" y="4395003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" name="Line 52"/>
            <p:cNvSpPr>
              <a:spLocks noChangeShapeType="1"/>
            </p:cNvSpPr>
            <p:nvPr/>
          </p:nvSpPr>
          <p:spPr bwMode="auto">
            <a:xfrm flipH="1">
              <a:off x="7030158" y="4795054"/>
              <a:ext cx="6350" cy="79418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6" name="Line 57"/>
            <p:cNvSpPr>
              <a:spLocks noChangeShapeType="1"/>
            </p:cNvSpPr>
            <p:nvPr/>
          </p:nvSpPr>
          <p:spPr bwMode="auto">
            <a:xfrm>
              <a:off x="6230056" y="4626777"/>
              <a:ext cx="3965" cy="228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27" name="Group 71"/>
            <p:cNvGrpSpPr/>
            <p:nvPr/>
          </p:nvGrpSpPr>
          <p:grpSpPr bwMode="auto">
            <a:xfrm>
              <a:off x="6870732" y="5606248"/>
              <a:ext cx="306387" cy="231775"/>
              <a:chOff x="4252" y="2421"/>
              <a:chExt cx="193" cy="146"/>
            </a:xfrm>
          </p:grpSpPr>
          <p:sp>
            <p:nvSpPr>
              <p:cNvPr id="244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8" name="Line 79"/>
            <p:cNvSpPr>
              <a:spLocks noChangeShapeType="1"/>
            </p:cNvSpPr>
            <p:nvPr/>
          </p:nvSpPr>
          <p:spPr bwMode="auto">
            <a:xfrm>
              <a:off x="6209420" y="3285788"/>
              <a:ext cx="1125176" cy="975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9" name="Oval 80"/>
            <p:cNvSpPr>
              <a:spLocks noChangeArrowheads="1"/>
            </p:cNvSpPr>
            <p:nvPr/>
          </p:nvSpPr>
          <p:spPr bwMode="auto">
            <a:xfrm>
              <a:off x="7337714" y="3256126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30" name="组合 229"/>
            <p:cNvGrpSpPr/>
            <p:nvPr/>
          </p:nvGrpSpPr>
          <p:grpSpPr>
            <a:xfrm>
              <a:off x="6622374" y="4145041"/>
              <a:ext cx="420483" cy="680899"/>
              <a:chOff x="6932614" y="4728321"/>
              <a:chExt cx="420483" cy="680899"/>
            </a:xfrm>
          </p:grpSpPr>
          <p:sp>
            <p:nvSpPr>
              <p:cNvPr id="234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242" name="直接连接符 241"/>
              <p:cNvCxnSpPr>
                <a:stCxn id="240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矩形 230"/>
            <p:cNvSpPr/>
            <p:nvPr/>
          </p:nvSpPr>
          <p:spPr>
            <a:xfrm>
              <a:off x="6287387" y="3793366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7053616" y="3652403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7300467" y="3321193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82007" name="Group 87"/>
          <p:cNvGrpSpPr/>
          <p:nvPr/>
        </p:nvGrpSpPr>
        <p:grpSpPr bwMode="auto">
          <a:xfrm rot="177274">
            <a:off x="7853773" y="1346899"/>
            <a:ext cx="288925" cy="325437"/>
            <a:chOff x="2551" y="3882"/>
            <a:chExt cx="182" cy="205"/>
          </a:xfrm>
        </p:grpSpPr>
        <p:sp>
          <p:nvSpPr>
            <p:cNvPr id="906269" name="Line 88"/>
            <p:cNvSpPr>
              <a:spLocks noChangeShapeType="1"/>
            </p:cNvSpPr>
            <p:nvPr/>
          </p:nvSpPr>
          <p:spPr bwMode="auto">
            <a:xfrm flipH="1">
              <a:off x="2579" y="3882"/>
              <a:ext cx="135" cy="20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06270" name="Line 89"/>
            <p:cNvSpPr>
              <a:spLocks noChangeShapeType="1"/>
            </p:cNvSpPr>
            <p:nvPr/>
          </p:nvSpPr>
          <p:spPr bwMode="auto">
            <a:xfrm>
              <a:off x="2551" y="3898"/>
              <a:ext cx="182" cy="1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90"/>
          <p:cNvGrpSpPr/>
          <p:nvPr/>
        </p:nvGrpSpPr>
        <p:grpSpPr bwMode="auto">
          <a:xfrm>
            <a:off x="5868095" y="1926332"/>
            <a:ext cx="219075" cy="350838"/>
            <a:chOff x="2579" y="3866"/>
            <a:chExt cx="138" cy="221"/>
          </a:xfrm>
        </p:grpSpPr>
        <p:sp>
          <p:nvSpPr>
            <p:cNvPr id="906267" name="Line 91"/>
            <p:cNvSpPr>
              <a:spLocks noChangeShapeType="1"/>
            </p:cNvSpPr>
            <p:nvPr/>
          </p:nvSpPr>
          <p:spPr bwMode="auto">
            <a:xfrm flipH="1">
              <a:off x="2579" y="3866"/>
              <a:ext cx="138" cy="2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06268" name="Line 92"/>
            <p:cNvSpPr>
              <a:spLocks noChangeShapeType="1"/>
            </p:cNvSpPr>
            <p:nvPr/>
          </p:nvSpPr>
          <p:spPr bwMode="auto">
            <a:xfrm>
              <a:off x="2579" y="3872"/>
              <a:ext cx="135" cy="21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9" grpId="0"/>
      <p:bldP spid="81980" grpId="0"/>
      <p:bldP spid="81981" grpId="0"/>
      <p:bldP spid="81982" grpId="0"/>
      <p:bldP spid="2" grpId="0"/>
      <p:bldP spid="4" grpId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矩形 198"/>
          <p:cNvSpPr/>
          <p:nvPr/>
        </p:nvSpPr>
        <p:spPr>
          <a:xfrm>
            <a:off x="5211762" y="241533"/>
            <a:ext cx="3932237" cy="3321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027" name="Rectangle 83"/>
          <p:cNvSpPr>
            <a:spLocks noChangeArrowheads="1"/>
          </p:cNvSpPr>
          <p:nvPr/>
        </p:nvSpPr>
        <p:spPr bwMode="auto">
          <a:xfrm>
            <a:off x="777486" y="1466262"/>
            <a:ext cx="2831802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11111"/>
                </a:solidFill>
              </a:rPr>
              <a:t>静态工作点计算</a:t>
            </a: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111111"/>
                </a:solidFill>
                <a:latin typeface="Times New Roman" panose="02020603050405020304" pitchFamily="18" charset="0"/>
              </a:rPr>
              <a:t>求：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U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GS</a:t>
            </a:r>
            <a:r>
              <a:rPr lang="zh-CN" altLang="en-US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r>
              <a:rPr lang="zh-CN" altLang="en-US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lang="en-US" altLang="zh-CN" sz="2400" b="1" baseline="-25000" dirty="0">
                <a:solidFill>
                  <a:srgbClr val="11111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DS</a:t>
            </a:r>
            <a:endParaRPr lang="en-US" altLang="zh-CN" sz="2400" b="1" dirty="0"/>
          </a:p>
        </p:txBody>
      </p:sp>
      <p:sp>
        <p:nvSpPr>
          <p:cNvPr id="104" name="Text Box 86"/>
          <p:cNvSpPr txBox="1">
            <a:spLocks noChangeArrowheads="1"/>
          </p:cNvSpPr>
          <p:nvPr/>
        </p:nvSpPr>
        <p:spPr bwMode="auto">
          <a:xfrm>
            <a:off x="7913688" y="4387850"/>
            <a:ext cx="549275" cy="1336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</a:rPr>
              <a:t>直流通路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05" name="Group 87"/>
          <p:cNvGrpSpPr/>
          <p:nvPr/>
        </p:nvGrpSpPr>
        <p:grpSpPr bwMode="auto">
          <a:xfrm>
            <a:off x="7878429" y="1362264"/>
            <a:ext cx="231775" cy="261937"/>
            <a:chOff x="2568" y="3922"/>
            <a:chExt cx="146" cy="165"/>
          </a:xfrm>
        </p:grpSpPr>
        <p:sp>
          <p:nvSpPr>
            <p:cNvPr id="106" name="Line 88"/>
            <p:cNvSpPr>
              <a:spLocks noChangeShapeType="1"/>
            </p:cNvSpPr>
            <p:nvPr/>
          </p:nvSpPr>
          <p:spPr bwMode="auto">
            <a:xfrm flipH="1">
              <a:off x="2579" y="3922"/>
              <a:ext cx="109" cy="1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7" name="Line 89"/>
            <p:cNvSpPr>
              <a:spLocks noChangeShapeType="1"/>
            </p:cNvSpPr>
            <p:nvPr/>
          </p:nvSpPr>
          <p:spPr bwMode="auto">
            <a:xfrm>
              <a:off x="2568" y="3930"/>
              <a:ext cx="146" cy="1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08" name="AutoShape 93"/>
          <p:cNvSpPr>
            <a:spLocks noChangeArrowheads="1"/>
          </p:cNvSpPr>
          <p:nvPr/>
        </p:nvSpPr>
        <p:spPr bwMode="auto">
          <a:xfrm>
            <a:off x="8458200" y="3217863"/>
            <a:ext cx="336550" cy="1530350"/>
          </a:xfrm>
          <a:prstGeom prst="curvedLeftArrow">
            <a:avLst>
              <a:gd name="adj1" fmla="val 90943"/>
              <a:gd name="adj2" fmla="val 181887"/>
              <a:gd name="adj3" fmla="val 33333"/>
            </a:avLst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09" name="Group 90"/>
          <p:cNvGrpSpPr/>
          <p:nvPr/>
        </p:nvGrpSpPr>
        <p:grpSpPr bwMode="auto">
          <a:xfrm>
            <a:off x="5864520" y="1949300"/>
            <a:ext cx="231775" cy="261938"/>
            <a:chOff x="2568" y="3922"/>
            <a:chExt cx="146" cy="165"/>
          </a:xfrm>
        </p:grpSpPr>
        <p:sp>
          <p:nvSpPr>
            <p:cNvPr id="110" name="Line 91"/>
            <p:cNvSpPr>
              <a:spLocks noChangeShapeType="1"/>
            </p:cNvSpPr>
            <p:nvPr/>
          </p:nvSpPr>
          <p:spPr bwMode="auto">
            <a:xfrm flipH="1">
              <a:off x="2579" y="3922"/>
              <a:ext cx="109" cy="1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1" name="Line 92"/>
            <p:cNvSpPr>
              <a:spLocks noChangeShapeType="1"/>
            </p:cNvSpPr>
            <p:nvPr/>
          </p:nvSpPr>
          <p:spPr bwMode="auto">
            <a:xfrm>
              <a:off x="2568" y="3930"/>
              <a:ext cx="146" cy="1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307242" y="368660"/>
            <a:ext cx="3561892" cy="3203576"/>
            <a:chOff x="5078846" y="1867238"/>
            <a:chExt cx="3561892" cy="3203576"/>
          </a:xfrm>
        </p:grpSpPr>
        <p:sp>
          <p:nvSpPr>
            <p:cNvPr id="113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4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17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163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161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9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158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0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1" name="Group 37"/>
            <p:cNvGrpSpPr/>
            <p:nvPr/>
          </p:nvGrpSpPr>
          <p:grpSpPr bwMode="auto">
            <a:xfrm>
              <a:off x="5682564" y="3440113"/>
              <a:ext cx="128588" cy="306388"/>
              <a:chOff x="2202" y="3900"/>
              <a:chExt cx="81" cy="193"/>
            </a:xfrm>
          </p:grpSpPr>
          <p:sp>
            <p:nvSpPr>
              <p:cNvPr id="156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2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3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6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7" name="Line 57"/>
            <p:cNvSpPr>
              <a:spLocks noChangeShapeType="1"/>
            </p:cNvSpPr>
            <p:nvPr/>
          </p:nvSpPr>
          <p:spPr bwMode="auto">
            <a:xfrm flipH="1">
              <a:off x="5815725" y="3605551"/>
              <a:ext cx="352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9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0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2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154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3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152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4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5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142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50" name="直接连接符 149"/>
              <p:cNvCxnSpPr>
                <a:stCxn id="148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矩形 136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5523464" y="306139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7558172" y="317685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624228" y="3765390"/>
            <a:ext cx="1718658" cy="2581897"/>
            <a:chOff x="6160814" y="3256126"/>
            <a:chExt cx="1718658" cy="2581897"/>
          </a:xfrm>
        </p:grpSpPr>
        <p:sp>
          <p:nvSpPr>
            <p:cNvPr id="166" name="Line 22"/>
            <p:cNvSpPr>
              <a:spLocks noChangeShapeType="1"/>
            </p:cNvSpPr>
            <p:nvPr/>
          </p:nvSpPr>
          <p:spPr bwMode="auto">
            <a:xfrm flipH="1">
              <a:off x="6219734" y="4584287"/>
              <a:ext cx="6351" cy="100495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none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Rectangle 23"/>
            <p:cNvSpPr>
              <a:spLocks noChangeArrowheads="1"/>
            </p:cNvSpPr>
            <p:nvPr/>
          </p:nvSpPr>
          <p:spPr bwMode="auto">
            <a:xfrm>
              <a:off x="6160814" y="4905164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6249732" y="5029660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284510" y="378970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70" name="Group 16"/>
            <p:cNvGrpSpPr/>
            <p:nvPr/>
          </p:nvGrpSpPr>
          <p:grpSpPr bwMode="auto">
            <a:xfrm>
              <a:off x="6973008" y="3307566"/>
              <a:ext cx="127000" cy="946149"/>
              <a:chOff x="2011" y="1509"/>
              <a:chExt cx="80" cy="596"/>
            </a:xfrm>
          </p:grpSpPr>
          <p:sp>
            <p:nvSpPr>
              <p:cNvPr id="197" name="Line 17"/>
              <p:cNvSpPr>
                <a:spLocks noChangeShapeType="1"/>
              </p:cNvSpPr>
              <p:nvPr/>
            </p:nvSpPr>
            <p:spPr bwMode="auto">
              <a:xfrm flipH="1">
                <a:off x="2057" y="1509"/>
                <a:ext cx="11" cy="59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none"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8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1" name="Group 21"/>
            <p:cNvGrpSpPr/>
            <p:nvPr/>
          </p:nvGrpSpPr>
          <p:grpSpPr bwMode="auto">
            <a:xfrm>
              <a:off x="6171319" y="3278990"/>
              <a:ext cx="127000" cy="1327150"/>
              <a:chOff x="1086" y="1763"/>
              <a:chExt cx="80" cy="836"/>
            </a:xfrm>
          </p:grpSpPr>
          <p:sp>
            <p:nvSpPr>
              <p:cNvPr id="195" name="Line 22"/>
              <p:cNvSpPr>
                <a:spLocks noChangeShapeType="1"/>
              </p:cNvSpPr>
              <p:nvPr/>
            </p:nvSpPr>
            <p:spPr bwMode="auto">
              <a:xfrm>
                <a:off x="1112" y="1763"/>
                <a:ext cx="11" cy="83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6" name="Rectangle 23"/>
              <p:cNvSpPr>
                <a:spLocks noChangeArrowheads="1"/>
              </p:cNvSpPr>
              <p:nvPr/>
            </p:nvSpPr>
            <p:spPr bwMode="auto">
              <a:xfrm>
                <a:off x="1086" y="2063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Line 45"/>
            <p:cNvSpPr>
              <a:spLocks noChangeShapeType="1"/>
            </p:cNvSpPr>
            <p:nvPr/>
          </p:nvSpPr>
          <p:spPr bwMode="auto">
            <a:xfrm>
              <a:off x="6230679" y="5589240"/>
              <a:ext cx="812178" cy="979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Line 50"/>
            <p:cNvSpPr>
              <a:spLocks noChangeShapeType="1"/>
            </p:cNvSpPr>
            <p:nvPr/>
          </p:nvSpPr>
          <p:spPr bwMode="auto">
            <a:xfrm rot="5400000">
              <a:off x="6477707" y="4395003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" name="Line 52"/>
            <p:cNvSpPr>
              <a:spLocks noChangeShapeType="1"/>
            </p:cNvSpPr>
            <p:nvPr/>
          </p:nvSpPr>
          <p:spPr bwMode="auto">
            <a:xfrm flipH="1">
              <a:off x="7030158" y="4795054"/>
              <a:ext cx="6350" cy="79418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Line 57"/>
            <p:cNvSpPr>
              <a:spLocks noChangeShapeType="1"/>
            </p:cNvSpPr>
            <p:nvPr/>
          </p:nvSpPr>
          <p:spPr bwMode="auto">
            <a:xfrm>
              <a:off x="6230056" y="4626777"/>
              <a:ext cx="3965" cy="228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6" name="Group 71"/>
            <p:cNvGrpSpPr/>
            <p:nvPr/>
          </p:nvGrpSpPr>
          <p:grpSpPr bwMode="auto">
            <a:xfrm>
              <a:off x="6870732" y="5606248"/>
              <a:ext cx="306387" cy="231775"/>
              <a:chOff x="4252" y="2421"/>
              <a:chExt cx="193" cy="146"/>
            </a:xfrm>
          </p:grpSpPr>
          <p:sp>
            <p:nvSpPr>
              <p:cNvPr id="193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7" name="Line 79"/>
            <p:cNvSpPr>
              <a:spLocks noChangeShapeType="1"/>
            </p:cNvSpPr>
            <p:nvPr/>
          </p:nvSpPr>
          <p:spPr bwMode="auto">
            <a:xfrm>
              <a:off x="6209420" y="3285788"/>
              <a:ext cx="1125176" cy="975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Oval 80"/>
            <p:cNvSpPr>
              <a:spLocks noChangeArrowheads="1"/>
            </p:cNvSpPr>
            <p:nvPr/>
          </p:nvSpPr>
          <p:spPr bwMode="auto">
            <a:xfrm>
              <a:off x="7337714" y="3256126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6622374" y="4145041"/>
              <a:ext cx="420483" cy="680899"/>
              <a:chOff x="6932614" y="4728321"/>
              <a:chExt cx="420483" cy="680899"/>
            </a:xfrm>
          </p:grpSpPr>
          <p:sp>
            <p:nvSpPr>
              <p:cNvPr id="183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91" name="直接连接符 190"/>
              <p:cNvCxnSpPr>
                <a:stCxn id="189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0" name="矩形 179"/>
            <p:cNvSpPr/>
            <p:nvPr/>
          </p:nvSpPr>
          <p:spPr>
            <a:xfrm>
              <a:off x="6287387" y="3793366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7053616" y="3652403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7300467" y="3321193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5112060" y="2104925"/>
            <a:ext cx="278011" cy="1224423"/>
            <a:chOff x="5112060" y="2104925"/>
            <a:chExt cx="278011" cy="1224423"/>
          </a:xfrm>
        </p:grpSpPr>
        <p:cxnSp>
          <p:nvCxnSpPr>
            <p:cNvPr id="201" name="直接连接符 200"/>
            <p:cNvCxnSpPr/>
            <p:nvPr/>
          </p:nvCxnSpPr>
          <p:spPr>
            <a:xfrm flipH="1">
              <a:off x="5112060" y="2104925"/>
              <a:ext cx="271850" cy="20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5112060" y="2106973"/>
              <a:ext cx="0" cy="12203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5112060" y="3327300"/>
              <a:ext cx="278011" cy="20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/>
              <p:cNvSpPr txBox="1"/>
              <p:nvPr/>
            </p:nvSpPr>
            <p:spPr>
              <a:xfrm>
                <a:off x="1560024" y="3180826"/>
                <a:ext cx="2834430" cy="754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4" y="3180826"/>
                <a:ext cx="2834430" cy="754245"/>
              </a:xfrm>
              <a:prstGeom prst="rect">
                <a:avLst/>
              </a:prstGeom>
              <a:blipFill rotWithShape="1">
                <a:blip r:embed="rId1"/>
                <a:stretch>
                  <a:fillRect l="-16" t="-15" r="-1537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文本框 203"/>
              <p:cNvSpPr txBox="1"/>
              <p:nvPr/>
            </p:nvSpPr>
            <p:spPr>
              <a:xfrm>
                <a:off x="1446532" y="4199789"/>
                <a:ext cx="2512695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/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4" name="文本框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32" y="4199789"/>
                <a:ext cx="2512695" cy="732155"/>
              </a:xfrm>
              <a:prstGeom prst="rect">
                <a:avLst/>
              </a:prstGeom>
              <a:blipFill rotWithShape="1">
                <a:blip r:embed="rId2"/>
                <a:stretch>
                  <a:fillRect t="-73" r="-581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文本框 204"/>
              <p:cNvSpPr txBox="1"/>
              <p:nvPr/>
            </p:nvSpPr>
            <p:spPr>
              <a:xfrm>
                <a:off x="1560024" y="5516745"/>
                <a:ext cx="2481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5" name="文本框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24" y="5516745"/>
                <a:ext cx="24815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9" t="-135" r="-1903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AutoShape 29"/>
          <p:cNvSpPr/>
          <p:nvPr/>
        </p:nvSpPr>
        <p:spPr bwMode="auto">
          <a:xfrm>
            <a:off x="966337" y="3758910"/>
            <a:ext cx="403707" cy="1826103"/>
          </a:xfrm>
          <a:prstGeom prst="leftBrace">
            <a:avLst>
              <a:gd name="adj1" fmla="val 27699"/>
              <a:gd name="adj2" fmla="val 51926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27" grpId="0"/>
      <p:bldP spid="103" grpId="0"/>
      <p:bldP spid="204" grpId="0"/>
      <p:bldP spid="205" grpId="0"/>
      <p:bldP spid="2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0" name="Rectangle 28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031875"/>
            <a:ext cx="3565525" cy="525463"/>
          </a:xfrm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</a:t>
            </a:r>
            <a:r>
              <a:rPr lang="zh-CN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耦合放大电路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997" name="AutoShape 29"/>
          <p:cNvSpPr/>
          <p:nvPr/>
        </p:nvSpPr>
        <p:spPr bwMode="auto">
          <a:xfrm>
            <a:off x="1002310" y="4108408"/>
            <a:ext cx="304247" cy="1482725"/>
          </a:xfrm>
          <a:prstGeom prst="leftBrace">
            <a:avLst>
              <a:gd name="adj1" fmla="val 27699"/>
              <a:gd name="adj2" fmla="val 51926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277929" y="2897189"/>
            <a:ext cx="447770" cy="44336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6254939" y="3640368"/>
            <a:ext cx="447770" cy="44336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Line 17"/>
          <p:cNvSpPr>
            <a:spLocks noChangeShapeType="1"/>
          </p:cNvSpPr>
          <p:nvPr/>
        </p:nvSpPr>
        <p:spPr bwMode="auto">
          <a:xfrm>
            <a:off x="7460276" y="1205068"/>
            <a:ext cx="11113" cy="126364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none"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09" name="Rectangle 19"/>
          <p:cNvSpPr>
            <a:spLocks noChangeArrowheads="1"/>
          </p:cNvSpPr>
          <p:nvPr/>
        </p:nvSpPr>
        <p:spPr bwMode="auto">
          <a:xfrm>
            <a:off x="7398366" y="1457029"/>
            <a:ext cx="127000" cy="3937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0" name="Text Box 27"/>
          <p:cNvSpPr txBox="1">
            <a:spLocks noChangeArrowheads="1"/>
          </p:cNvSpPr>
          <p:nvPr/>
        </p:nvSpPr>
        <p:spPr bwMode="auto">
          <a:xfrm>
            <a:off x="5931966" y="2537149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" name="Text Box 28"/>
          <p:cNvSpPr txBox="1">
            <a:spLocks noChangeArrowheads="1"/>
          </p:cNvSpPr>
          <p:nvPr/>
        </p:nvSpPr>
        <p:spPr bwMode="auto">
          <a:xfrm>
            <a:off x="5956873" y="3152023"/>
            <a:ext cx="19434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endParaRPr lang="en-US" altLang="zh-CN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Text Box 29"/>
          <p:cNvSpPr txBox="1">
            <a:spLocks noChangeArrowheads="1"/>
          </p:cNvSpPr>
          <p:nvPr/>
        </p:nvSpPr>
        <p:spPr bwMode="auto">
          <a:xfrm>
            <a:off x="5868144" y="2861185"/>
            <a:ext cx="30424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Line 30"/>
          <p:cNvSpPr>
            <a:spLocks noChangeShapeType="1"/>
          </p:cNvSpPr>
          <p:nvPr/>
        </p:nvSpPr>
        <p:spPr bwMode="auto">
          <a:xfrm>
            <a:off x="6507573" y="2692484"/>
            <a:ext cx="562282" cy="93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4" name="Line 53"/>
          <p:cNvSpPr>
            <a:spLocks noChangeShapeType="1"/>
          </p:cNvSpPr>
          <p:nvPr/>
        </p:nvSpPr>
        <p:spPr bwMode="auto">
          <a:xfrm flipH="1">
            <a:off x="7458282" y="2519897"/>
            <a:ext cx="635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5" name="Text Box 61"/>
          <p:cNvSpPr txBox="1">
            <a:spLocks noChangeArrowheads="1"/>
          </p:cNvSpPr>
          <p:nvPr/>
        </p:nvSpPr>
        <p:spPr bwMode="auto">
          <a:xfrm>
            <a:off x="8629284" y="2789177"/>
            <a:ext cx="37861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 dirty="0">
                <a:solidFill>
                  <a:schemeClr val="accent2"/>
                </a:solidFill>
                <a:latin typeface="Times New Roman" panose="02020603050405020304" pitchFamily="18" charset="0"/>
              </a:rPr>
              <a:t>O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Line 64"/>
          <p:cNvSpPr>
            <a:spLocks noChangeShapeType="1"/>
          </p:cNvSpPr>
          <p:nvPr/>
        </p:nvSpPr>
        <p:spPr bwMode="auto">
          <a:xfrm flipH="1" flipV="1">
            <a:off x="7471387" y="2168198"/>
            <a:ext cx="10358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oval"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7" name="Line 72"/>
          <p:cNvSpPr>
            <a:spLocks noChangeShapeType="1"/>
          </p:cNvSpPr>
          <p:nvPr/>
        </p:nvSpPr>
        <p:spPr bwMode="auto">
          <a:xfrm flipV="1">
            <a:off x="7318195" y="4359340"/>
            <a:ext cx="306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8" name="Line 73"/>
          <p:cNvSpPr>
            <a:spLocks noChangeShapeType="1"/>
          </p:cNvSpPr>
          <p:nvPr/>
        </p:nvSpPr>
        <p:spPr bwMode="auto">
          <a:xfrm>
            <a:off x="7460276" y="2875877"/>
            <a:ext cx="11113" cy="14834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9" name="Oval 80"/>
          <p:cNvSpPr>
            <a:spLocks noChangeArrowheads="1"/>
          </p:cNvSpPr>
          <p:nvPr/>
        </p:nvSpPr>
        <p:spPr bwMode="auto">
          <a:xfrm>
            <a:off x="7420182" y="1096989"/>
            <a:ext cx="88900" cy="103188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7044149" y="2213113"/>
            <a:ext cx="420483" cy="680899"/>
            <a:chOff x="6932614" y="4728321"/>
            <a:chExt cx="420483" cy="680899"/>
          </a:xfrm>
        </p:grpSpPr>
        <p:sp>
          <p:nvSpPr>
            <p:cNvPr id="136" name="Line 12"/>
            <p:cNvSpPr>
              <a:spLocks noChangeAspect="1" noChangeShapeType="1"/>
            </p:cNvSpPr>
            <p:nvPr/>
          </p:nvSpPr>
          <p:spPr bwMode="auto">
            <a:xfrm>
              <a:off x="7161214" y="4877584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13"/>
            <p:cNvSpPr>
              <a:spLocks noChangeShapeType="1"/>
            </p:cNvSpPr>
            <p:nvPr/>
          </p:nvSpPr>
          <p:spPr bwMode="auto">
            <a:xfrm>
              <a:off x="6932614" y="5212345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17"/>
            <p:cNvSpPr>
              <a:spLocks noChangeAspect="1" noChangeShapeType="1"/>
            </p:cNvSpPr>
            <p:nvPr/>
          </p:nvSpPr>
          <p:spPr bwMode="auto">
            <a:xfrm>
              <a:off x="7075489" y="4914107"/>
              <a:ext cx="0" cy="3019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8"/>
            <p:cNvSpPr>
              <a:spLocks noChangeAspect="1" noChangeShapeType="1"/>
            </p:cNvSpPr>
            <p:nvPr/>
          </p:nvSpPr>
          <p:spPr bwMode="auto">
            <a:xfrm>
              <a:off x="7161214" y="5220484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33"/>
            <p:cNvSpPr>
              <a:spLocks noChangeAspect="1" noChangeShapeType="1"/>
            </p:cNvSpPr>
            <p:nvPr/>
          </p:nvSpPr>
          <p:spPr bwMode="auto">
            <a:xfrm>
              <a:off x="7161214" y="5018872"/>
              <a:ext cx="0" cy="107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34"/>
            <p:cNvSpPr>
              <a:spLocks noChangeAspect="1" noChangeShapeType="1"/>
            </p:cNvSpPr>
            <p:nvPr/>
          </p:nvSpPr>
          <p:spPr bwMode="auto">
            <a:xfrm>
              <a:off x="7161214" y="5158572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18"/>
            <p:cNvSpPr>
              <a:spLocks noChangeAspect="1" noChangeShapeType="1"/>
            </p:cNvSpPr>
            <p:nvPr/>
          </p:nvSpPr>
          <p:spPr bwMode="auto">
            <a:xfrm>
              <a:off x="7161214" y="5070767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18"/>
            <p:cNvSpPr>
              <a:spLocks noChangeAspect="1" noChangeShapeType="1"/>
            </p:cNvSpPr>
            <p:nvPr/>
          </p:nvSpPr>
          <p:spPr bwMode="auto">
            <a:xfrm>
              <a:off x="7161214" y="4935535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44" name="直接连接符 143"/>
            <p:cNvCxnSpPr>
              <a:stCxn id="142" idx="1"/>
            </p:cNvCxnSpPr>
            <p:nvPr/>
          </p:nvCxnSpPr>
          <p:spPr>
            <a:xfrm>
              <a:off x="7350126" y="5070768"/>
              <a:ext cx="0" cy="338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V="1">
              <a:off x="7353097" y="4728321"/>
              <a:ext cx="0" cy="2103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矩形 120"/>
          <p:cNvSpPr/>
          <p:nvPr/>
        </p:nvSpPr>
        <p:spPr>
          <a:xfrm>
            <a:off x="7475391" y="1652227"/>
            <a:ext cx="45877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7509082" y="973388"/>
            <a:ext cx="57900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23" name="Line 73"/>
          <p:cNvSpPr>
            <a:spLocks noChangeShapeType="1"/>
          </p:cNvSpPr>
          <p:nvPr/>
        </p:nvSpPr>
        <p:spPr bwMode="auto">
          <a:xfrm flipH="1">
            <a:off x="6491455" y="2692484"/>
            <a:ext cx="10359" cy="16762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24" name="Line 72"/>
          <p:cNvSpPr>
            <a:spLocks noChangeShapeType="1"/>
          </p:cNvSpPr>
          <p:nvPr/>
        </p:nvSpPr>
        <p:spPr bwMode="auto">
          <a:xfrm flipV="1">
            <a:off x="6338261" y="4351903"/>
            <a:ext cx="306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5" name="Text Box 59"/>
          <p:cNvSpPr txBox="1">
            <a:spLocks noChangeArrowheads="1"/>
          </p:cNvSpPr>
          <p:nvPr/>
        </p:nvSpPr>
        <p:spPr bwMode="auto">
          <a:xfrm>
            <a:off x="8633713" y="2033093"/>
            <a:ext cx="19685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" name="Text Box 60"/>
          <p:cNvSpPr txBox="1">
            <a:spLocks noChangeArrowheads="1"/>
          </p:cNvSpPr>
          <p:nvPr/>
        </p:nvSpPr>
        <p:spPr bwMode="auto">
          <a:xfrm>
            <a:off x="8655478" y="3581265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8012402" y="2157649"/>
            <a:ext cx="659122" cy="1836652"/>
            <a:chOff x="3225752" y="2347084"/>
            <a:chExt cx="659122" cy="1836652"/>
          </a:xfrm>
        </p:grpSpPr>
        <p:sp>
          <p:nvSpPr>
            <p:cNvPr id="131" name="矩形 130"/>
            <p:cNvSpPr/>
            <p:nvPr/>
          </p:nvSpPr>
          <p:spPr>
            <a:xfrm>
              <a:off x="3225752" y="3036057"/>
              <a:ext cx="44114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L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32" name="Group 21"/>
            <p:cNvGrpSpPr/>
            <p:nvPr/>
          </p:nvGrpSpPr>
          <p:grpSpPr bwMode="auto">
            <a:xfrm>
              <a:off x="3666191" y="2347084"/>
              <a:ext cx="127000" cy="1830388"/>
              <a:chOff x="1086" y="1555"/>
              <a:chExt cx="80" cy="1153"/>
            </a:xfrm>
          </p:grpSpPr>
          <p:sp>
            <p:nvSpPr>
              <p:cNvPr id="134" name="Line 22"/>
              <p:cNvSpPr>
                <a:spLocks noChangeShapeType="1"/>
              </p:cNvSpPr>
              <p:nvPr/>
            </p:nvSpPr>
            <p:spPr bwMode="auto">
              <a:xfrm flipH="1">
                <a:off x="1120" y="1555"/>
                <a:ext cx="3" cy="1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5" name="Rectangle 23"/>
              <p:cNvSpPr>
                <a:spLocks noChangeArrowheads="1"/>
              </p:cNvSpPr>
              <p:nvPr/>
            </p:nvSpPr>
            <p:spPr bwMode="auto">
              <a:xfrm>
                <a:off x="1086" y="1989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3" name="Line 72"/>
            <p:cNvSpPr>
              <a:spLocks noChangeShapeType="1"/>
            </p:cNvSpPr>
            <p:nvPr/>
          </p:nvSpPr>
          <p:spPr bwMode="auto">
            <a:xfrm flipV="1">
              <a:off x="3578487" y="4183736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8" name="Text Box 27"/>
          <p:cNvSpPr txBox="1">
            <a:spLocks noChangeArrowheads="1"/>
          </p:cNvSpPr>
          <p:nvPr/>
        </p:nvSpPr>
        <p:spPr bwMode="auto">
          <a:xfrm>
            <a:off x="5963714" y="3449591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+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" name="Text Box 28"/>
          <p:cNvSpPr txBox="1">
            <a:spLocks noChangeArrowheads="1"/>
          </p:cNvSpPr>
          <p:nvPr/>
        </p:nvSpPr>
        <p:spPr bwMode="auto">
          <a:xfrm>
            <a:off x="5996053" y="4035794"/>
            <a:ext cx="19685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-</a:t>
            </a:r>
            <a:endParaRPr lang="en-US" altLang="zh-CN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" name="Text Box 29"/>
          <p:cNvSpPr txBox="1">
            <a:spLocks noChangeArrowheads="1"/>
          </p:cNvSpPr>
          <p:nvPr/>
        </p:nvSpPr>
        <p:spPr bwMode="auto">
          <a:xfrm>
            <a:off x="5910484" y="3764347"/>
            <a:ext cx="30424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auto">
          <a:xfrm>
            <a:off x="644526" y="1746250"/>
            <a:ext cx="320040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其直流通路如何画？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1507452" y="3739076"/>
                <a:ext cx="1266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52" y="3739076"/>
                <a:ext cx="1266822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47" t="-53" r="-2560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437869" y="4338921"/>
                <a:ext cx="2615565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69" y="4338921"/>
                <a:ext cx="2615565" cy="732155"/>
              </a:xfrm>
              <a:prstGeom prst="rect">
                <a:avLst/>
              </a:prstGeom>
              <a:blipFill rotWithShape="1">
                <a:blip r:embed="rId2"/>
                <a:stretch>
                  <a:fillRect l="-9" t="-82" r="9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1437869" y="5361086"/>
                <a:ext cx="2972417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69" y="5361086"/>
                <a:ext cx="2972417" cy="751872"/>
              </a:xfrm>
              <a:prstGeom prst="rect">
                <a:avLst/>
              </a:prstGeom>
              <a:blipFill rotWithShape="1">
                <a:blip r:embed="rId3"/>
                <a:stretch>
                  <a:fillRect l="-8" t="-55" r="-1809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83"/>
          <p:cNvSpPr>
            <a:spLocks noChangeArrowheads="1"/>
          </p:cNvSpPr>
          <p:nvPr/>
        </p:nvSpPr>
        <p:spPr bwMode="auto">
          <a:xfrm>
            <a:off x="880104" y="3139886"/>
            <a:ext cx="28318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11111"/>
                </a:solidFill>
              </a:rPr>
              <a:t>静态工作点计算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97" grpId="0" animBg="1"/>
      <p:bldP spid="107" grpId="0" animBg="1"/>
      <p:bldP spid="128" grpId="0"/>
      <p:bldP spid="129" grpId="0"/>
      <p:bldP spid="130" grpId="0"/>
      <p:bldP spid="45" grpId="0"/>
      <p:bldP spid="47" grpId="0"/>
      <p:bldP spid="48" grpId="0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 167"/>
          <p:cNvSpPr/>
          <p:nvPr/>
        </p:nvSpPr>
        <p:spPr>
          <a:xfrm>
            <a:off x="5211762" y="241533"/>
            <a:ext cx="3932237" cy="3321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5433" name="Rectangle 2"/>
          <p:cNvSpPr>
            <a:spLocks noChangeArrowheads="1"/>
          </p:cNvSpPr>
          <p:nvPr/>
        </p:nvSpPr>
        <p:spPr bwMode="auto">
          <a:xfrm>
            <a:off x="320675" y="1073150"/>
            <a:ext cx="5338763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</a:rPr>
              <a:t>）交流分析</a:t>
            </a:r>
            <a:r>
              <a:rPr lang="en-US" altLang="zh-CN" sz="2800" b="1">
                <a:latin typeface="宋体" panose="02010600030101010101" pitchFamily="2" charset="-122"/>
              </a:rPr>
              <a:t>——</a:t>
            </a:r>
            <a:r>
              <a:rPr lang="zh-CN" altLang="en-US" sz="2800" b="1">
                <a:latin typeface="Times New Roman" panose="02020603050405020304" pitchFamily="18" charset="0"/>
              </a:rPr>
              <a:t>画出交流通路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611188" y="1557338"/>
            <a:ext cx="4278312" cy="1373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</a:rPr>
              <a:t>   </a:t>
            </a:r>
            <a:r>
              <a:rPr lang="zh-CN" altLang="en-US" sz="2800" b="1">
                <a:solidFill>
                  <a:srgbClr val="111111"/>
                </a:solidFill>
                <a:latin typeface="宋体" panose="02010600030101010101" pitchFamily="2" charset="-122"/>
              </a:rPr>
              <a:t>当放大电路处于</a:t>
            </a: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</a:rPr>
              <a:t>动态</a:t>
            </a:r>
            <a:r>
              <a:rPr lang="zh-CN" altLang="en-US" sz="2800" b="1">
                <a:solidFill>
                  <a:srgbClr val="111111"/>
                </a:solidFill>
                <a:latin typeface="宋体" panose="02010600030101010101" pitchFamily="2" charset="-122"/>
              </a:rPr>
              <a:t>时，交流电流流经的通路称为放大器的</a:t>
            </a:r>
            <a:r>
              <a:rPr lang="zh-CN" altLang="en-US" sz="2800" b="1">
                <a:solidFill>
                  <a:srgbClr val="0000FF"/>
                </a:solidFill>
                <a:latin typeface="宋体" panose="02010600030101010101" pitchFamily="2" charset="-122"/>
              </a:rPr>
              <a:t>交流通路。</a:t>
            </a:r>
            <a:r>
              <a:rPr lang="zh-CN" altLang="en-US" sz="2800" b="1">
                <a:latin typeface="宋体" panose="02010600030101010101" pitchFamily="2" charset="-122"/>
              </a:rPr>
              <a:t> 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617538" y="3125788"/>
            <a:ext cx="37020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/>
              <a:t>作用：</a:t>
            </a:r>
            <a:r>
              <a:rPr lang="zh-CN" altLang="en-US" sz="2800" b="1">
                <a:solidFill>
                  <a:srgbClr val="111111"/>
                </a:solidFill>
              </a:rPr>
              <a:t>求动态指标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611188" y="3749675"/>
            <a:ext cx="16986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画法：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1008063" y="4268788"/>
            <a:ext cx="25923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直流源置零</a:t>
            </a:r>
            <a:endParaRPr lang="zh-CN" altLang="en-US" sz="28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1042988" y="5849938"/>
            <a:ext cx="442277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FF3300"/>
                </a:solidFill>
              </a:rPr>
              <a:t>电容短路，电感开路</a:t>
            </a:r>
            <a:endParaRPr lang="zh-CN" altLang="en-US" sz="2800" b="1">
              <a:solidFill>
                <a:srgbClr val="FF3300"/>
              </a:solidFill>
            </a:endParaRP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1312863" y="4833938"/>
            <a:ext cx="22955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/>
              <a:t>恒压源短路</a:t>
            </a:r>
            <a:endParaRPr kumimoji="1" lang="zh-CN" altLang="en-US" sz="2400" b="1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1250950" y="5392738"/>
            <a:ext cx="21161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111111"/>
                </a:solidFill>
              </a:rPr>
              <a:t>恒流源开路</a:t>
            </a:r>
            <a:endParaRPr kumimoji="1" lang="zh-CN" altLang="en-US" sz="2400" b="1">
              <a:solidFill>
                <a:srgbClr val="111111"/>
              </a:solidFill>
              <a:latin typeface="楷体_GB2312"/>
            </a:endParaRP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4860032" y="3645024"/>
            <a:ext cx="549275" cy="1336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ea typeface="楷体_GB2312"/>
                <a:cs typeface="楷体_GB2312"/>
              </a:rPr>
              <a:t>交流通路</a:t>
            </a:r>
            <a:endParaRPr lang="zh-CN" altLang="en-US" sz="2400" b="1" dirty="0">
              <a:solidFill>
                <a:srgbClr val="0000FF"/>
              </a:solidFill>
              <a:ea typeface="楷体_GB2312"/>
              <a:cs typeface="楷体_GB2312"/>
            </a:endParaRPr>
          </a:p>
        </p:txBody>
      </p:sp>
      <p:sp>
        <p:nvSpPr>
          <p:cNvPr id="88119" name="Freeform 55"/>
          <p:cNvSpPr/>
          <p:nvPr/>
        </p:nvSpPr>
        <p:spPr bwMode="auto">
          <a:xfrm>
            <a:off x="5767843" y="2101843"/>
            <a:ext cx="456252" cy="263365"/>
          </a:xfrm>
          <a:custGeom>
            <a:avLst/>
            <a:gdLst>
              <a:gd name="T0" fmla="*/ 0 w 293"/>
              <a:gd name="T1" fmla="*/ 0 h 140"/>
              <a:gd name="T2" fmla="*/ 322580312 w 293"/>
              <a:gd name="T3" fmla="*/ 345262149 h 140"/>
              <a:gd name="T4" fmla="*/ 738407260 w 293"/>
              <a:gd name="T5" fmla="*/ 45362805 h 140"/>
              <a:gd name="T6" fmla="*/ 0 60000 65536"/>
              <a:gd name="T7" fmla="*/ 0 60000 65536"/>
              <a:gd name="T8" fmla="*/ 0 60000 65536"/>
              <a:gd name="T9" fmla="*/ 0 w 293"/>
              <a:gd name="T10" fmla="*/ 0 h 140"/>
              <a:gd name="T11" fmla="*/ 293 w 293"/>
              <a:gd name="T12" fmla="*/ 140 h 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3" h="140">
                <a:moveTo>
                  <a:pt x="0" y="0"/>
                </a:moveTo>
                <a:cubicBezTo>
                  <a:pt x="39" y="67"/>
                  <a:pt x="79" y="134"/>
                  <a:pt x="128" y="137"/>
                </a:cubicBezTo>
                <a:cubicBezTo>
                  <a:pt x="177" y="140"/>
                  <a:pt x="247" y="3"/>
                  <a:pt x="293" y="1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88120" name="Freeform 56"/>
          <p:cNvSpPr/>
          <p:nvPr/>
        </p:nvSpPr>
        <p:spPr bwMode="auto">
          <a:xfrm>
            <a:off x="7779286" y="1501407"/>
            <a:ext cx="456685" cy="285135"/>
          </a:xfrm>
          <a:custGeom>
            <a:avLst/>
            <a:gdLst>
              <a:gd name="T0" fmla="*/ 0 w 293"/>
              <a:gd name="T1" fmla="*/ 0 h 140"/>
              <a:gd name="T2" fmla="*/ 322580312 w 293"/>
              <a:gd name="T3" fmla="*/ 345262149 h 140"/>
              <a:gd name="T4" fmla="*/ 738407260 w 293"/>
              <a:gd name="T5" fmla="*/ 45362805 h 140"/>
              <a:gd name="T6" fmla="*/ 0 60000 65536"/>
              <a:gd name="T7" fmla="*/ 0 60000 65536"/>
              <a:gd name="T8" fmla="*/ 0 60000 65536"/>
              <a:gd name="T9" fmla="*/ 0 w 293"/>
              <a:gd name="T10" fmla="*/ 0 h 140"/>
              <a:gd name="T11" fmla="*/ 293 w 293"/>
              <a:gd name="T12" fmla="*/ 140 h 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3" h="140">
                <a:moveTo>
                  <a:pt x="0" y="0"/>
                </a:moveTo>
                <a:cubicBezTo>
                  <a:pt x="39" y="67"/>
                  <a:pt x="79" y="134"/>
                  <a:pt x="128" y="137"/>
                </a:cubicBezTo>
                <a:cubicBezTo>
                  <a:pt x="177" y="140"/>
                  <a:pt x="247" y="3"/>
                  <a:pt x="293" y="1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88121" name="Freeform 57"/>
          <p:cNvSpPr/>
          <p:nvPr/>
        </p:nvSpPr>
        <p:spPr bwMode="auto">
          <a:xfrm>
            <a:off x="8356475" y="425809"/>
            <a:ext cx="788033" cy="2925399"/>
          </a:xfrm>
          <a:custGeom>
            <a:avLst/>
            <a:gdLst>
              <a:gd name="T0" fmla="*/ 0 w 467"/>
              <a:gd name="T1" fmla="*/ 0 h 1408"/>
              <a:gd name="T2" fmla="*/ 1081148668 w 467"/>
              <a:gd name="T3" fmla="*/ 1796870783 h 1408"/>
              <a:gd name="T4" fmla="*/ 574596061 w 467"/>
              <a:gd name="T5" fmla="*/ 2147483647 h 1408"/>
              <a:gd name="T6" fmla="*/ 0 60000 65536"/>
              <a:gd name="T7" fmla="*/ 0 60000 65536"/>
              <a:gd name="T8" fmla="*/ 0 60000 65536"/>
              <a:gd name="T9" fmla="*/ 0 w 467"/>
              <a:gd name="T10" fmla="*/ 0 h 1408"/>
              <a:gd name="T11" fmla="*/ 467 w 467"/>
              <a:gd name="T12" fmla="*/ 1408 h 1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7" h="1408">
                <a:moveTo>
                  <a:pt x="0" y="0"/>
                </a:moveTo>
                <a:cubicBezTo>
                  <a:pt x="195" y="239"/>
                  <a:pt x="391" y="478"/>
                  <a:pt x="429" y="713"/>
                </a:cubicBezTo>
                <a:cubicBezTo>
                  <a:pt x="467" y="948"/>
                  <a:pt x="251" y="1292"/>
                  <a:pt x="228" y="14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88122" name="AutoShape 58"/>
          <p:cNvSpPr>
            <a:spLocks noChangeArrowheads="1"/>
          </p:cNvSpPr>
          <p:nvPr/>
        </p:nvSpPr>
        <p:spPr bwMode="auto">
          <a:xfrm flipH="1">
            <a:off x="4355976" y="3389313"/>
            <a:ext cx="620713" cy="2082800"/>
          </a:xfrm>
          <a:prstGeom prst="curvedLeftArrow">
            <a:avLst>
              <a:gd name="adj1" fmla="val 67110"/>
              <a:gd name="adj2" fmla="val 134220"/>
              <a:gd name="adj3" fmla="val 33333"/>
            </a:avLst>
          </a:prstGeom>
          <a:solidFill>
            <a:schemeClr val="bg2">
              <a:alpha val="50195"/>
            </a:schemeClr>
          </a:solidFill>
          <a:ln w="25400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5307242" y="368660"/>
            <a:ext cx="3561892" cy="3203576"/>
            <a:chOff x="5078846" y="1867238"/>
            <a:chExt cx="3561892" cy="3203576"/>
          </a:xfrm>
        </p:grpSpPr>
        <p:sp>
          <p:nvSpPr>
            <p:cNvPr id="116" name="Line 22"/>
            <p:cNvSpPr>
              <a:spLocks noChangeShapeType="1"/>
            </p:cNvSpPr>
            <p:nvPr/>
          </p:nvSpPr>
          <p:spPr bwMode="auto">
            <a:xfrm flipH="1">
              <a:off x="6159418" y="3563060"/>
              <a:ext cx="4761" cy="12430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Rectangle 23"/>
            <p:cNvSpPr>
              <a:spLocks noChangeArrowheads="1"/>
            </p:cNvSpPr>
            <p:nvPr/>
          </p:nvSpPr>
          <p:spPr bwMode="auto">
            <a:xfrm>
              <a:off x="6098907" y="399624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6187825" y="4008433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6222603" y="2428302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grpSp>
          <p:nvGrpSpPr>
            <p:cNvPr id="120" name="Group 16"/>
            <p:cNvGrpSpPr/>
            <p:nvPr/>
          </p:nvGrpSpPr>
          <p:grpSpPr bwMode="auto">
            <a:xfrm>
              <a:off x="6905159" y="1935501"/>
              <a:ext cx="127000" cy="1062037"/>
              <a:chOff x="2011" y="1560"/>
              <a:chExt cx="80" cy="669"/>
            </a:xfrm>
          </p:grpSpPr>
          <p:sp>
            <p:nvSpPr>
              <p:cNvPr id="166" name="Line 17"/>
              <p:cNvSpPr>
                <a:spLocks noChangeShapeType="1"/>
              </p:cNvSpPr>
              <p:nvPr/>
            </p:nvSpPr>
            <p:spPr bwMode="auto">
              <a:xfrm flipH="1">
                <a:off x="2057" y="1560"/>
                <a:ext cx="0" cy="669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oval" w="med" len="med"/>
                <a:tailEnd type="oval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19"/>
              <p:cNvSpPr>
                <a:spLocks noChangeArrowheads="1"/>
              </p:cNvSpPr>
              <p:nvPr/>
            </p:nvSpPr>
            <p:spPr bwMode="auto">
              <a:xfrm>
                <a:off x="2011" y="1717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1" name="Group 21"/>
            <p:cNvGrpSpPr/>
            <p:nvPr/>
          </p:nvGrpSpPr>
          <p:grpSpPr bwMode="auto">
            <a:xfrm>
              <a:off x="6109412" y="1927563"/>
              <a:ext cx="127000" cy="1657350"/>
              <a:chOff x="1086" y="1555"/>
              <a:chExt cx="80" cy="1044"/>
            </a:xfrm>
          </p:grpSpPr>
          <p:sp>
            <p:nvSpPr>
              <p:cNvPr id="164" name="Line 22"/>
              <p:cNvSpPr>
                <a:spLocks noChangeShapeType="1"/>
              </p:cNvSpPr>
              <p:nvPr/>
            </p:nvSpPr>
            <p:spPr bwMode="auto">
              <a:xfrm flipH="1">
                <a:off x="1123" y="1555"/>
                <a:ext cx="0" cy="104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3"/>
              <p:cNvSpPr>
                <a:spLocks noChangeArrowheads="1"/>
              </p:cNvSpPr>
              <p:nvPr/>
            </p:nvSpPr>
            <p:spPr bwMode="auto">
              <a:xfrm>
                <a:off x="1086" y="1874"/>
                <a:ext cx="80" cy="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2" name="Group 26"/>
            <p:cNvGrpSpPr/>
            <p:nvPr/>
          </p:nvGrpSpPr>
          <p:grpSpPr bwMode="auto">
            <a:xfrm>
              <a:off x="5078846" y="3591222"/>
              <a:ext cx="249238" cy="1277938"/>
              <a:chOff x="515" y="3240"/>
              <a:chExt cx="157" cy="805"/>
            </a:xfrm>
          </p:grpSpPr>
          <p:sp>
            <p:nvSpPr>
              <p:cNvPr id="161" name="Text Box 27"/>
              <p:cNvSpPr txBox="1">
                <a:spLocks noChangeArrowheads="1"/>
              </p:cNvSpPr>
              <p:nvPr/>
            </p:nvSpPr>
            <p:spPr bwMode="auto">
              <a:xfrm>
                <a:off x="523" y="3240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Text Box 28"/>
              <p:cNvSpPr txBox="1">
                <a:spLocks noChangeArrowheads="1"/>
              </p:cNvSpPr>
              <p:nvPr/>
            </p:nvSpPr>
            <p:spPr bwMode="auto">
              <a:xfrm>
                <a:off x="537" y="3815"/>
                <a:ext cx="124" cy="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-</a:t>
                </a:r>
                <a:endPara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Text Box 29"/>
              <p:cNvSpPr txBox="1">
                <a:spLocks noChangeArrowheads="1"/>
              </p:cNvSpPr>
              <p:nvPr/>
            </p:nvSpPr>
            <p:spPr bwMode="auto">
              <a:xfrm>
                <a:off x="515" y="3522"/>
                <a:ext cx="157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zh-CN" sz="20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GB" altLang="zh-CN" sz="2000" b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3" name="Line 30"/>
            <p:cNvSpPr>
              <a:spLocks noChangeShapeType="1"/>
            </p:cNvSpPr>
            <p:nvPr/>
          </p:nvSpPr>
          <p:spPr bwMode="auto">
            <a:xfrm>
              <a:off x="5155514" y="3603503"/>
              <a:ext cx="5270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24" name="Group 37"/>
            <p:cNvGrpSpPr/>
            <p:nvPr/>
          </p:nvGrpSpPr>
          <p:grpSpPr bwMode="auto">
            <a:xfrm>
              <a:off x="5682564" y="3440113"/>
              <a:ext cx="128588" cy="306388"/>
              <a:chOff x="2202" y="3900"/>
              <a:chExt cx="81" cy="193"/>
            </a:xfrm>
          </p:grpSpPr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>
                <a:off x="2202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>
                <a:off x="2283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5" name="Line 45"/>
            <p:cNvSpPr>
              <a:spLocks noChangeShapeType="1"/>
            </p:cNvSpPr>
            <p:nvPr/>
          </p:nvSpPr>
          <p:spPr bwMode="auto">
            <a:xfrm>
              <a:off x="5161675" y="4827926"/>
              <a:ext cx="339566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6" name="Line 50"/>
            <p:cNvSpPr>
              <a:spLocks noChangeShapeType="1"/>
            </p:cNvSpPr>
            <p:nvPr/>
          </p:nvSpPr>
          <p:spPr bwMode="auto">
            <a:xfrm rot="5400000">
              <a:off x="6415800" y="3373776"/>
              <a:ext cx="0" cy="4683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6974600" y="3773826"/>
              <a:ext cx="3175" cy="103981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 flipH="1">
              <a:off x="6974600" y="3022939"/>
              <a:ext cx="635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 flipV="1">
              <a:off x="6992062" y="2997539"/>
              <a:ext cx="7239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0" name="Line 57"/>
            <p:cNvSpPr>
              <a:spLocks noChangeShapeType="1"/>
            </p:cNvSpPr>
            <p:nvPr/>
          </p:nvSpPr>
          <p:spPr bwMode="auto">
            <a:xfrm flipH="1">
              <a:off x="5815725" y="3605551"/>
              <a:ext cx="3524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1" name="Text Box 59"/>
            <p:cNvSpPr txBox="1">
              <a:spLocks noChangeArrowheads="1"/>
            </p:cNvSpPr>
            <p:nvPr/>
          </p:nvSpPr>
          <p:spPr bwMode="auto">
            <a:xfrm>
              <a:off x="8421663" y="3140968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2" name="Text Box 60"/>
            <p:cNvSpPr txBox="1">
              <a:spLocks noChangeArrowheads="1"/>
            </p:cNvSpPr>
            <p:nvPr/>
          </p:nvSpPr>
          <p:spPr bwMode="auto">
            <a:xfrm>
              <a:off x="8443888" y="4432027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" name="Text Box 61"/>
            <p:cNvSpPr txBox="1">
              <a:spLocks noChangeArrowheads="1"/>
            </p:cNvSpPr>
            <p:nvPr/>
          </p:nvSpPr>
          <p:spPr bwMode="auto">
            <a:xfrm>
              <a:off x="8380177" y="3783689"/>
              <a:ext cx="249237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4" name="Line 64"/>
            <p:cNvSpPr>
              <a:spLocks noChangeShapeType="1"/>
            </p:cNvSpPr>
            <p:nvPr/>
          </p:nvSpPr>
          <p:spPr bwMode="auto">
            <a:xfrm flipH="1" flipV="1">
              <a:off x="7846137" y="2997539"/>
              <a:ext cx="706437" cy="95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5" name="Group 68"/>
            <p:cNvGrpSpPr/>
            <p:nvPr/>
          </p:nvGrpSpPr>
          <p:grpSpPr bwMode="auto">
            <a:xfrm>
              <a:off x="7696912" y="2853076"/>
              <a:ext cx="144462" cy="306388"/>
              <a:chOff x="1963" y="3900"/>
              <a:chExt cx="91" cy="193"/>
            </a:xfrm>
          </p:grpSpPr>
          <p:sp>
            <p:nvSpPr>
              <p:cNvPr id="157" name="Line 69"/>
              <p:cNvSpPr>
                <a:spLocks noChangeShapeType="1"/>
              </p:cNvSpPr>
              <p:nvPr/>
            </p:nvSpPr>
            <p:spPr bwMode="auto">
              <a:xfrm>
                <a:off x="1963" y="3901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70"/>
              <p:cNvSpPr>
                <a:spLocks noChangeShapeType="1"/>
              </p:cNvSpPr>
              <p:nvPr/>
            </p:nvSpPr>
            <p:spPr bwMode="auto">
              <a:xfrm>
                <a:off x="2054" y="39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6" name="Group 71"/>
            <p:cNvGrpSpPr/>
            <p:nvPr/>
          </p:nvGrpSpPr>
          <p:grpSpPr bwMode="auto">
            <a:xfrm>
              <a:off x="6815850" y="4839039"/>
              <a:ext cx="306387" cy="231775"/>
              <a:chOff x="4252" y="2421"/>
              <a:chExt cx="193" cy="146"/>
            </a:xfrm>
          </p:grpSpPr>
          <p:sp>
            <p:nvSpPr>
              <p:cNvPr id="155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7" name="Line 79"/>
            <p:cNvSpPr>
              <a:spLocks noChangeShapeType="1"/>
            </p:cNvSpPr>
            <p:nvPr/>
          </p:nvSpPr>
          <p:spPr bwMode="auto">
            <a:xfrm>
              <a:off x="6147512" y="1924388"/>
              <a:ext cx="1916113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8" name="Oval 80"/>
            <p:cNvSpPr>
              <a:spLocks noChangeArrowheads="1"/>
            </p:cNvSpPr>
            <p:nvPr/>
          </p:nvSpPr>
          <p:spPr bwMode="auto">
            <a:xfrm>
              <a:off x="8055687" y="1867238"/>
              <a:ext cx="88900" cy="10318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6560467" y="3123814"/>
              <a:ext cx="420483" cy="680899"/>
              <a:chOff x="6932614" y="4728321"/>
              <a:chExt cx="420483" cy="680899"/>
            </a:xfrm>
          </p:grpSpPr>
          <p:sp>
            <p:nvSpPr>
              <p:cNvPr id="145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53" name="直接连接符 152"/>
              <p:cNvCxnSpPr>
                <a:stCxn id="151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矩形 139"/>
            <p:cNvSpPr/>
            <p:nvPr/>
          </p:nvSpPr>
          <p:spPr>
            <a:xfrm>
              <a:off x="6225480" y="2431965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6991709" y="2155269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7956376" y="1993347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5523464" y="306139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7540539" y="246562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5371711" y="4185084"/>
            <a:ext cx="3366877" cy="1928567"/>
            <a:chOff x="1187624" y="4221660"/>
            <a:chExt cx="3366877" cy="1928567"/>
          </a:xfrm>
        </p:grpSpPr>
        <p:sp>
          <p:nvSpPr>
            <p:cNvPr id="114" name="Line 22"/>
            <p:cNvSpPr>
              <a:spLocks noChangeShapeType="1"/>
            </p:cNvSpPr>
            <p:nvPr/>
          </p:nvSpPr>
          <p:spPr bwMode="auto">
            <a:xfrm flipH="1">
              <a:off x="1813375" y="4946267"/>
              <a:ext cx="2687" cy="95019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Rectangle 23"/>
            <p:cNvSpPr>
              <a:spLocks noChangeArrowheads="1"/>
            </p:cNvSpPr>
            <p:nvPr/>
          </p:nvSpPr>
          <p:spPr bwMode="auto">
            <a:xfrm>
              <a:off x="1749704" y="5200686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422013" y="5254626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G2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1840300" y="523039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G1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72" name="Line 22"/>
            <p:cNvSpPr>
              <a:spLocks noChangeShapeType="1"/>
            </p:cNvSpPr>
            <p:nvPr/>
          </p:nvSpPr>
          <p:spPr bwMode="auto">
            <a:xfrm>
              <a:off x="3868564" y="4251005"/>
              <a:ext cx="0" cy="166434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Line 45"/>
            <p:cNvSpPr>
              <a:spLocks noChangeShapeType="1"/>
            </p:cNvSpPr>
            <p:nvPr/>
          </p:nvSpPr>
          <p:spPr bwMode="auto">
            <a:xfrm flipV="1">
              <a:off x="1397174" y="4939421"/>
              <a:ext cx="1262436" cy="184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Line 50"/>
            <p:cNvSpPr>
              <a:spLocks noChangeShapeType="1"/>
            </p:cNvSpPr>
            <p:nvPr/>
          </p:nvSpPr>
          <p:spPr bwMode="auto">
            <a:xfrm rot="5400000" flipH="1" flipV="1">
              <a:off x="2925990" y="4360646"/>
              <a:ext cx="284326" cy="63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Line 52"/>
            <p:cNvSpPr>
              <a:spLocks noChangeShapeType="1"/>
            </p:cNvSpPr>
            <p:nvPr/>
          </p:nvSpPr>
          <p:spPr bwMode="auto">
            <a:xfrm flipH="1">
              <a:off x="3052276" y="5107258"/>
              <a:ext cx="6350" cy="79418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6" name="Group 71"/>
            <p:cNvGrpSpPr/>
            <p:nvPr/>
          </p:nvGrpSpPr>
          <p:grpSpPr bwMode="auto">
            <a:xfrm>
              <a:off x="2892850" y="5918452"/>
              <a:ext cx="306387" cy="231775"/>
              <a:chOff x="4252" y="2421"/>
              <a:chExt cx="193" cy="146"/>
            </a:xfrm>
          </p:grpSpPr>
          <p:sp>
            <p:nvSpPr>
              <p:cNvPr id="200" name="Line 72"/>
              <p:cNvSpPr>
                <a:spLocks noChangeShapeType="1"/>
              </p:cNvSpPr>
              <p:nvPr/>
            </p:nvSpPr>
            <p:spPr bwMode="auto">
              <a:xfrm flipV="1">
                <a:off x="4252" y="2558"/>
                <a:ext cx="193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73"/>
              <p:cNvSpPr>
                <a:spLocks noChangeShapeType="1"/>
              </p:cNvSpPr>
              <p:nvPr/>
            </p:nvSpPr>
            <p:spPr bwMode="auto">
              <a:xfrm>
                <a:off x="4352" y="2421"/>
                <a:ext cx="0" cy="1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7" name="Line 79"/>
            <p:cNvSpPr>
              <a:spLocks noChangeShapeType="1"/>
            </p:cNvSpPr>
            <p:nvPr/>
          </p:nvSpPr>
          <p:spPr bwMode="auto">
            <a:xfrm>
              <a:off x="3062004" y="4225495"/>
              <a:ext cx="1365534" cy="2321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2644492" y="4457245"/>
              <a:ext cx="420483" cy="680899"/>
              <a:chOff x="6932614" y="4728321"/>
              <a:chExt cx="420483" cy="680899"/>
            </a:xfrm>
          </p:grpSpPr>
          <p:sp>
            <p:nvSpPr>
              <p:cNvPr id="190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198" name="直接连接符 197"/>
              <p:cNvCxnSpPr>
                <a:stCxn id="196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 178"/>
            <p:cNvSpPr/>
            <p:nvPr/>
          </p:nvSpPr>
          <p:spPr>
            <a:xfrm>
              <a:off x="3359832" y="4818718"/>
              <a:ext cx="458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80" name="Line 45"/>
            <p:cNvSpPr>
              <a:spLocks noChangeShapeType="1"/>
            </p:cNvSpPr>
            <p:nvPr/>
          </p:nvSpPr>
          <p:spPr bwMode="auto">
            <a:xfrm>
              <a:off x="1397174" y="5913976"/>
              <a:ext cx="3014509" cy="1342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Rectangle 19"/>
            <p:cNvSpPr>
              <a:spLocks noChangeArrowheads="1"/>
            </p:cNvSpPr>
            <p:nvPr/>
          </p:nvSpPr>
          <p:spPr bwMode="auto">
            <a:xfrm>
              <a:off x="3800695" y="4830763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Text Box 27"/>
            <p:cNvSpPr txBox="1">
              <a:spLocks noChangeArrowheads="1"/>
            </p:cNvSpPr>
            <p:nvPr/>
          </p:nvSpPr>
          <p:spPr bwMode="auto">
            <a:xfrm>
              <a:off x="1200324" y="4753769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3" name="Text Box 29"/>
            <p:cNvSpPr txBox="1">
              <a:spLocks noChangeArrowheads="1"/>
            </p:cNvSpPr>
            <p:nvPr/>
          </p:nvSpPr>
          <p:spPr bwMode="auto">
            <a:xfrm>
              <a:off x="1187624" y="5201444"/>
              <a:ext cx="249238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" name="Line 22"/>
            <p:cNvSpPr>
              <a:spLocks noChangeShapeType="1"/>
            </p:cNvSpPr>
            <p:nvPr/>
          </p:nvSpPr>
          <p:spPr bwMode="auto">
            <a:xfrm flipH="1">
              <a:off x="2394027" y="4944933"/>
              <a:ext cx="2687" cy="95019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/>
              <a:tailEnd type="oval" w="med" len="med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Rectangle 23"/>
            <p:cNvSpPr>
              <a:spLocks noChangeArrowheads="1"/>
            </p:cNvSpPr>
            <p:nvPr/>
          </p:nvSpPr>
          <p:spPr bwMode="auto">
            <a:xfrm>
              <a:off x="2340147" y="5214938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Text Box 27"/>
            <p:cNvSpPr txBox="1">
              <a:spLocks noChangeArrowheads="1"/>
            </p:cNvSpPr>
            <p:nvPr/>
          </p:nvSpPr>
          <p:spPr bwMode="auto">
            <a:xfrm>
              <a:off x="4317963" y="4329100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7" name="Text Box 28"/>
            <p:cNvSpPr txBox="1">
              <a:spLocks noChangeArrowheads="1"/>
            </p:cNvSpPr>
            <p:nvPr/>
          </p:nvSpPr>
          <p:spPr bwMode="auto">
            <a:xfrm>
              <a:off x="4317963" y="5487472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8" name="Text Box 29"/>
            <p:cNvSpPr txBox="1">
              <a:spLocks noChangeArrowheads="1"/>
            </p:cNvSpPr>
            <p:nvPr/>
          </p:nvSpPr>
          <p:spPr bwMode="auto">
            <a:xfrm>
              <a:off x="4305263" y="4928394"/>
              <a:ext cx="249238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GB" altLang="zh-CN" sz="2000" b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9" name="Text Box 28"/>
            <p:cNvSpPr txBox="1">
              <a:spLocks noChangeArrowheads="1"/>
            </p:cNvSpPr>
            <p:nvPr/>
          </p:nvSpPr>
          <p:spPr bwMode="auto">
            <a:xfrm>
              <a:off x="1202515" y="5610781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/>
      <p:bldP spid="88068" grpId="0"/>
      <p:bldP spid="88069" grpId="0"/>
      <p:bldP spid="88070" grpId="0"/>
      <p:bldP spid="88071" grpId="0"/>
      <p:bldP spid="88072" grpId="0"/>
      <p:bldP spid="88073" grpId="0"/>
      <p:bldP spid="88074" grpId="0"/>
      <p:bldP spid="88119" grpId="0" animBg="1"/>
      <p:bldP spid="88120" grpId="0" animBg="1"/>
      <p:bldP spid="88121" grpId="0" animBg="1"/>
      <p:bldP spid="881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529754" y="116632"/>
            <a:ext cx="3614245" cy="3744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234" y="404664"/>
            <a:ext cx="6890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讨论直流大信号输出电压与输入电压关系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806452" y="1209725"/>
                <a:ext cx="1266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2" y="1209725"/>
                <a:ext cx="1266822" cy="369332"/>
              </a:xfrm>
              <a:prstGeom prst="rect">
                <a:avLst/>
              </a:prstGeom>
              <a:blipFill rotWithShape="1">
                <a:blip r:embed="rId1"/>
                <a:stretch>
                  <a:fillRect t="-14" r="-2607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279563" y="1778017"/>
                <a:ext cx="2753995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63" y="1778017"/>
                <a:ext cx="2753995" cy="732155"/>
              </a:xfrm>
              <a:prstGeom prst="rect">
                <a:avLst/>
              </a:prstGeom>
              <a:blipFill rotWithShape="1">
                <a:blip r:embed="rId2"/>
                <a:stretch>
                  <a:fillRect l="-6" t="-2" r="6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744029" y="2996048"/>
                <a:ext cx="2481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9" y="2996048"/>
                <a:ext cx="24815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8" t="-32" r="-1904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/>
          <p:cNvGrpSpPr/>
          <p:nvPr/>
        </p:nvGrpSpPr>
        <p:grpSpPr>
          <a:xfrm>
            <a:off x="5746067" y="278791"/>
            <a:ext cx="3243789" cy="3436512"/>
            <a:chOff x="5483756" y="1080199"/>
            <a:chExt cx="3243789" cy="3436512"/>
          </a:xfrm>
        </p:grpSpPr>
        <p:sp>
          <p:nvSpPr>
            <p:cNvPr id="3" name="椭圆 2"/>
            <p:cNvSpPr/>
            <p:nvPr/>
          </p:nvSpPr>
          <p:spPr>
            <a:xfrm>
              <a:off x="5933724" y="3544060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7197347" y="1311879"/>
              <a:ext cx="11113" cy="12636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7135437" y="1777394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5628816" y="3157834"/>
              <a:ext cx="196850" cy="365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5483756" y="3697287"/>
              <a:ext cx="381598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auto">
            <a:xfrm>
              <a:off x="6218939" y="3202302"/>
              <a:ext cx="562282" cy="93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Line 53"/>
            <p:cNvSpPr>
              <a:spLocks noChangeShapeType="1"/>
            </p:cNvSpPr>
            <p:nvPr/>
          </p:nvSpPr>
          <p:spPr bwMode="auto">
            <a:xfrm flipH="1">
              <a:off x="7195353" y="2626708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 Box 61"/>
            <p:cNvSpPr txBox="1">
              <a:spLocks noChangeArrowheads="1"/>
            </p:cNvSpPr>
            <p:nvPr/>
          </p:nvSpPr>
          <p:spPr bwMode="auto">
            <a:xfrm>
              <a:off x="8348928" y="3292032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Line 64"/>
            <p:cNvSpPr>
              <a:spLocks noChangeShapeType="1"/>
            </p:cNvSpPr>
            <p:nvPr/>
          </p:nvSpPr>
          <p:spPr bwMode="auto">
            <a:xfrm flipH="1" flipV="1">
              <a:off x="7237632" y="2581049"/>
              <a:ext cx="1027061" cy="251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 flipV="1">
              <a:off x="7055266" y="4466151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>
              <a:off x="7197104" y="3404124"/>
              <a:ext cx="11356" cy="10620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80"/>
            <p:cNvSpPr>
              <a:spLocks noChangeArrowheads="1"/>
            </p:cNvSpPr>
            <p:nvPr/>
          </p:nvSpPr>
          <p:spPr bwMode="auto">
            <a:xfrm>
              <a:off x="7157253" y="1203800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781220" y="2727583"/>
              <a:ext cx="420483" cy="680899"/>
              <a:chOff x="6932614" y="4728321"/>
              <a:chExt cx="420483" cy="680899"/>
            </a:xfrm>
          </p:grpSpPr>
          <p:sp>
            <p:nvSpPr>
              <p:cNvPr id="21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29" name="直接连接符 28"/>
              <p:cNvCxnSpPr>
                <a:stCxn id="27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4"/>
            <p:cNvSpPr/>
            <p:nvPr/>
          </p:nvSpPr>
          <p:spPr>
            <a:xfrm>
              <a:off x="7212462" y="1759038"/>
              <a:ext cx="45877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46153" y="1080199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7" name="Line 73"/>
            <p:cNvSpPr>
              <a:spLocks noChangeShapeType="1"/>
            </p:cNvSpPr>
            <p:nvPr/>
          </p:nvSpPr>
          <p:spPr bwMode="auto">
            <a:xfrm>
              <a:off x="6221213" y="3194759"/>
              <a:ext cx="7313" cy="12808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 flipV="1">
              <a:off x="6075107" y="4466151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Text Box 59"/>
            <p:cNvSpPr txBox="1">
              <a:spLocks noChangeArrowheads="1"/>
            </p:cNvSpPr>
            <p:nvPr/>
          </p:nvSpPr>
          <p:spPr bwMode="auto">
            <a:xfrm>
              <a:off x="8353357" y="2535948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28"/>
            <p:cNvSpPr txBox="1">
              <a:spLocks noChangeArrowheads="1"/>
            </p:cNvSpPr>
            <p:nvPr/>
          </p:nvSpPr>
          <p:spPr bwMode="auto">
            <a:xfrm>
              <a:off x="5623376" y="4147379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28"/>
            <p:cNvSpPr txBox="1">
              <a:spLocks noChangeArrowheads="1"/>
            </p:cNvSpPr>
            <p:nvPr/>
          </p:nvSpPr>
          <p:spPr bwMode="auto">
            <a:xfrm>
              <a:off x="8339218" y="4016075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3374850" y="1758520"/>
                <a:ext cx="2203450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850" y="1758520"/>
                <a:ext cx="2203450" cy="732155"/>
              </a:xfrm>
              <a:prstGeom prst="rect">
                <a:avLst/>
              </a:prstGeom>
              <a:blipFill rotWithShape="1">
                <a:blip r:embed="rId4"/>
                <a:stretch>
                  <a:fillRect l="-21" t="-28" r="2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3230881" y="3005720"/>
                <a:ext cx="7432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81" y="3005720"/>
                <a:ext cx="74321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72" r="-389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017358" y="3861952"/>
                <a:ext cx="3797300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8" y="3861952"/>
                <a:ext cx="3797300" cy="732155"/>
              </a:xfrm>
              <a:prstGeom prst="rect">
                <a:avLst/>
              </a:prstGeom>
              <a:blipFill rotWithShape="1">
                <a:blip r:embed="rId6"/>
                <a:stretch>
                  <a:fillRect l="-2" t="-71" r="2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/>
          <p:cNvSpPr txBox="1"/>
          <p:nvPr/>
        </p:nvSpPr>
        <p:spPr>
          <a:xfrm>
            <a:off x="5613327" y="41735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非线性关系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1017357" y="4904134"/>
                <a:ext cx="3935730" cy="1033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" y="4904134"/>
                <a:ext cx="3935730" cy="1033145"/>
              </a:xfrm>
              <a:prstGeom prst="rect">
                <a:avLst/>
              </a:prstGeom>
              <a:blipFill rotWithShape="1">
                <a:blip r:embed="rId7"/>
                <a:stretch>
                  <a:fillRect l="-2" t="-3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5580016" y="530334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该放大器的</a:t>
            </a:r>
            <a:r>
              <a:rPr lang="zh-CN" altLang="en-US" sz="2400" dirty="0">
                <a:solidFill>
                  <a:srgbClr val="FF0000"/>
                </a:solidFill>
              </a:rPr>
              <a:t>大信号增益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6" grpId="0"/>
      <p:bldP spid="47" grpId="0"/>
      <p:bldP spid="48" grpId="0"/>
      <p:bldP spid="50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/>
          <p:nvPr/>
        </p:nvSpPr>
        <p:spPr>
          <a:xfrm>
            <a:off x="2981621" y="4774689"/>
            <a:ext cx="1148905" cy="1013791"/>
          </a:xfrm>
          <a:custGeom>
            <a:avLst/>
            <a:gdLst>
              <a:gd name="connsiteX0" fmla="*/ 0 w 1464366"/>
              <a:gd name="connsiteY0" fmla="*/ 0 h 1013791"/>
              <a:gd name="connsiteX1" fmla="*/ 99392 w 1464366"/>
              <a:gd name="connsiteY1" fmla="*/ 361122 h 1013791"/>
              <a:gd name="connsiteX2" fmla="*/ 218661 w 1464366"/>
              <a:gd name="connsiteY2" fmla="*/ 616226 h 1013791"/>
              <a:gd name="connsiteX3" fmla="*/ 288235 w 1464366"/>
              <a:gd name="connsiteY3" fmla="*/ 715617 h 1013791"/>
              <a:gd name="connsiteX4" fmla="*/ 384313 w 1464366"/>
              <a:gd name="connsiteY4" fmla="*/ 795130 h 1013791"/>
              <a:gd name="connsiteX5" fmla="*/ 622853 w 1464366"/>
              <a:gd name="connsiteY5" fmla="*/ 897835 h 1013791"/>
              <a:gd name="connsiteX6" fmla="*/ 891209 w 1464366"/>
              <a:gd name="connsiteY6" fmla="*/ 954157 h 1013791"/>
              <a:gd name="connsiteX7" fmla="*/ 1464366 w 1464366"/>
              <a:gd name="connsiteY7" fmla="*/ 1013791 h 1013791"/>
              <a:gd name="connsiteX8" fmla="*/ 1464366 w 1464366"/>
              <a:gd name="connsiteY8" fmla="*/ 1013791 h 1013791"/>
              <a:gd name="connsiteX0-1" fmla="*/ 0 w 1464366"/>
              <a:gd name="connsiteY0-2" fmla="*/ 0 h 1013791"/>
              <a:gd name="connsiteX1-3" fmla="*/ 103614 w 1464366"/>
              <a:gd name="connsiteY1-4" fmla="*/ 357809 h 1013791"/>
              <a:gd name="connsiteX2-5" fmla="*/ 218661 w 1464366"/>
              <a:gd name="connsiteY2-6" fmla="*/ 616226 h 1013791"/>
              <a:gd name="connsiteX3-7" fmla="*/ 288235 w 1464366"/>
              <a:gd name="connsiteY3-8" fmla="*/ 715617 h 1013791"/>
              <a:gd name="connsiteX4-9" fmla="*/ 384313 w 1464366"/>
              <a:gd name="connsiteY4-10" fmla="*/ 795130 h 1013791"/>
              <a:gd name="connsiteX5-11" fmla="*/ 622853 w 1464366"/>
              <a:gd name="connsiteY5-12" fmla="*/ 897835 h 1013791"/>
              <a:gd name="connsiteX6-13" fmla="*/ 891209 w 1464366"/>
              <a:gd name="connsiteY6-14" fmla="*/ 954157 h 1013791"/>
              <a:gd name="connsiteX7-15" fmla="*/ 1464366 w 1464366"/>
              <a:gd name="connsiteY7-16" fmla="*/ 1013791 h 1013791"/>
              <a:gd name="connsiteX8-17" fmla="*/ 1464366 w 1464366"/>
              <a:gd name="connsiteY8-18" fmla="*/ 1013791 h 1013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464366" h="1013791">
                <a:moveTo>
                  <a:pt x="0" y="0"/>
                </a:moveTo>
                <a:lnTo>
                  <a:pt x="103614" y="357809"/>
                </a:lnTo>
                <a:lnTo>
                  <a:pt x="218661" y="616226"/>
                </a:lnTo>
                <a:lnTo>
                  <a:pt x="288235" y="715617"/>
                </a:lnTo>
                <a:lnTo>
                  <a:pt x="384313" y="795130"/>
                </a:lnTo>
                <a:lnTo>
                  <a:pt x="622853" y="897835"/>
                </a:lnTo>
                <a:lnTo>
                  <a:pt x="891209" y="954157"/>
                </a:lnTo>
                <a:lnTo>
                  <a:pt x="1464366" y="1013791"/>
                </a:lnTo>
                <a:lnTo>
                  <a:pt x="1464366" y="1013791"/>
                </a:ln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337426" y="5848412"/>
            <a:ext cx="295232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1337426" y="2841832"/>
            <a:ext cx="0" cy="300722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875730" y="3377583"/>
            <a:ext cx="0" cy="2463419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337426" y="3377583"/>
            <a:ext cx="55947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86142" y="3140968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63588" y="262762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O</a:t>
            </a:r>
            <a:endParaRPr kumimoji="1" lang="en-US" altLang="zh-CN" b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4408" y="585858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endParaRPr kumimoji="1" lang="en-US" altLang="zh-CN" b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13637" y="5865874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GS(</a:t>
            </a:r>
            <a:r>
              <a:rPr kumimoji="1" lang="en-US" altLang="zh-CN" b="1" i="1" baseline="-25000" dirty="0" err="1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th</a:t>
            </a:r>
            <a:r>
              <a:rPr kumimoji="1" lang="en-US" altLang="zh-CN" b="1" i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b="1" dirty="0">
              <a:solidFill>
                <a:srgbClr val="00B0F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902526" y="4770912"/>
            <a:ext cx="1079095" cy="1077500"/>
          </a:xfrm>
          <a:prstGeom prst="line">
            <a:avLst/>
          </a:prstGeom>
          <a:ln w="25400">
            <a:solidFill>
              <a:srgbClr val="FFC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79485" y="5714212"/>
            <a:ext cx="36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O</a:t>
            </a:r>
            <a:endParaRPr kumimoji="1" lang="en-US" altLang="zh-CN" b="1" i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0" name="标注: 线形 9"/>
          <p:cNvSpPr/>
          <p:nvPr/>
        </p:nvSpPr>
        <p:spPr>
          <a:xfrm>
            <a:off x="2092744" y="2096852"/>
            <a:ext cx="2197009" cy="514282"/>
          </a:xfrm>
          <a:prstGeom prst="borderCallout1">
            <a:avLst>
              <a:gd name="adj1" fmla="val 18750"/>
              <a:gd name="adj2" fmla="val -8333"/>
              <a:gd name="adj3" fmla="val 231153"/>
              <a:gd name="adj4" fmla="val -2482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>
                <a:solidFill>
                  <a:srgbClr val="FF0000"/>
                </a:solidFill>
              </a:rPr>
              <a:t>夹断区 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887914" y="3379169"/>
            <a:ext cx="1328366" cy="2465538"/>
            <a:chOff x="1896212" y="3388524"/>
            <a:chExt cx="1328366" cy="2465538"/>
          </a:xfrm>
        </p:grpSpPr>
        <p:sp>
          <p:nvSpPr>
            <p:cNvPr id="19" name="任意多边形: 形状 18"/>
            <p:cNvSpPr/>
            <p:nvPr/>
          </p:nvSpPr>
          <p:spPr>
            <a:xfrm>
              <a:off x="2981621" y="4783326"/>
              <a:ext cx="242957" cy="1070736"/>
            </a:xfrm>
            <a:custGeom>
              <a:avLst/>
              <a:gdLst>
                <a:gd name="connsiteX0" fmla="*/ 0 w 242957"/>
                <a:gd name="connsiteY0" fmla="*/ 0 h 1055756"/>
                <a:gd name="connsiteX1" fmla="*/ 119270 w 242957"/>
                <a:gd name="connsiteY1" fmla="*/ 410817 h 1055756"/>
                <a:gd name="connsiteX2" fmla="*/ 242957 w 242957"/>
                <a:gd name="connsiteY2" fmla="*/ 1055756 h 105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57" h="1055756">
                  <a:moveTo>
                    <a:pt x="0" y="0"/>
                  </a:moveTo>
                  <a:lnTo>
                    <a:pt x="119270" y="410817"/>
                  </a:lnTo>
                  <a:lnTo>
                    <a:pt x="242957" y="1055756"/>
                  </a:lnTo>
                </a:path>
              </a:pathLst>
            </a:custGeom>
            <a:noFill/>
            <a:ln>
              <a:solidFill>
                <a:srgbClr val="2B1B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896212" y="3388524"/>
              <a:ext cx="1091095" cy="1417983"/>
            </a:xfrm>
            <a:custGeom>
              <a:avLst/>
              <a:gdLst>
                <a:gd name="connsiteX0" fmla="*/ 0 w 1091095"/>
                <a:gd name="connsiteY0" fmla="*/ 0 h 1417983"/>
                <a:gd name="connsiteX1" fmla="*/ 203200 w 1091095"/>
                <a:gd name="connsiteY1" fmla="*/ 61844 h 1417983"/>
                <a:gd name="connsiteX2" fmla="*/ 393147 w 1091095"/>
                <a:gd name="connsiteY2" fmla="*/ 176696 h 1417983"/>
                <a:gd name="connsiteX3" fmla="*/ 565426 w 1091095"/>
                <a:gd name="connsiteY3" fmla="*/ 340139 h 1417983"/>
                <a:gd name="connsiteX4" fmla="*/ 733287 w 1091095"/>
                <a:gd name="connsiteY4" fmla="*/ 587513 h 1417983"/>
                <a:gd name="connsiteX5" fmla="*/ 865808 w 1091095"/>
                <a:gd name="connsiteY5" fmla="*/ 830470 h 1417983"/>
                <a:gd name="connsiteX6" fmla="*/ 1011582 w 1091095"/>
                <a:gd name="connsiteY6" fmla="*/ 1166191 h 1417983"/>
                <a:gd name="connsiteX7" fmla="*/ 1091095 w 1091095"/>
                <a:gd name="connsiteY7" fmla="*/ 1417983 h 141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095" h="1417983">
                  <a:moveTo>
                    <a:pt x="0" y="0"/>
                  </a:moveTo>
                  <a:lnTo>
                    <a:pt x="203200" y="61844"/>
                  </a:lnTo>
                  <a:lnTo>
                    <a:pt x="393147" y="176696"/>
                  </a:lnTo>
                  <a:lnTo>
                    <a:pt x="565426" y="340139"/>
                  </a:lnTo>
                  <a:lnTo>
                    <a:pt x="733287" y="587513"/>
                  </a:lnTo>
                  <a:lnTo>
                    <a:pt x="865808" y="830470"/>
                  </a:lnTo>
                  <a:lnTo>
                    <a:pt x="1011582" y="1166191"/>
                  </a:lnTo>
                  <a:lnTo>
                    <a:pt x="1091095" y="1417983"/>
                  </a:lnTo>
                </a:path>
              </a:pathLst>
            </a:custGeom>
            <a:noFill/>
            <a:ln>
              <a:solidFill>
                <a:srgbClr val="2B1B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标注: 弯曲线形 21"/>
          <p:cNvSpPr/>
          <p:nvPr/>
        </p:nvSpPr>
        <p:spPr>
          <a:xfrm>
            <a:off x="3180087" y="2860368"/>
            <a:ext cx="2934904" cy="7348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021"/>
              <a:gd name="adj6" fmla="val -19148"/>
            </a:avLst>
          </a:prstGeom>
          <a:noFill/>
          <a:ln>
            <a:solidFill>
              <a:srgbClr val="2B1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B1BBF"/>
                </a:solidFill>
              </a:rPr>
              <a:t>恒流区</a:t>
            </a:r>
            <a:endParaRPr lang="en-US" altLang="zh-CN" dirty="0">
              <a:solidFill>
                <a:srgbClr val="2B1BBF"/>
              </a:solidFill>
            </a:endParaRPr>
          </a:p>
          <a:p>
            <a:pPr lvl="0"/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GS(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标注: 线形 29"/>
          <p:cNvSpPr/>
          <p:nvPr/>
        </p:nvSpPr>
        <p:spPr>
          <a:xfrm>
            <a:off x="4178530" y="4949890"/>
            <a:ext cx="2805738" cy="663391"/>
          </a:xfrm>
          <a:prstGeom prst="borderCallout1">
            <a:avLst>
              <a:gd name="adj1" fmla="val 18750"/>
              <a:gd name="adj2" fmla="val -8333"/>
              <a:gd name="adj3" fmla="val 85633"/>
              <a:gd name="adj4" fmla="val -29384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srgbClr val="00B0F0"/>
                </a:solidFill>
              </a:rPr>
              <a:t>电阻区</a:t>
            </a:r>
            <a:r>
              <a:rPr lang="en-US" altLang="zh-CN" dirty="0">
                <a:solidFill>
                  <a:srgbClr val="00B0F0"/>
                </a:solidFill>
              </a:rPr>
              <a:t>(</a:t>
            </a:r>
            <a:r>
              <a:rPr lang="zh-CN" altLang="en-US" dirty="0">
                <a:solidFill>
                  <a:srgbClr val="00B0F0"/>
                </a:solidFill>
              </a:rPr>
              <a:t>虚线部分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en-US" altLang="zh-CN" dirty="0">
              <a:solidFill>
                <a:srgbClr val="00B0F0"/>
              </a:solidFill>
            </a:endParaRPr>
          </a:p>
          <a:p>
            <a:pPr lvl="0"/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标注: 线形 56"/>
          <p:cNvSpPr/>
          <p:nvPr/>
        </p:nvSpPr>
        <p:spPr>
          <a:xfrm>
            <a:off x="3793019" y="3913134"/>
            <a:ext cx="1825671" cy="606270"/>
          </a:xfrm>
          <a:prstGeom prst="borderCallout1">
            <a:avLst>
              <a:gd name="adj1" fmla="val 18750"/>
              <a:gd name="adj2" fmla="val -8333"/>
              <a:gd name="adj3" fmla="val 132924"/>
              <a:gd name="adj4" fmla="val -39709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hangingPunct="0"/>
            <a:r>
              <a:rPr lang="zh-CN" altLang="en-US" dirty="0">
                <a:solidFill>
                  <a:srgbClr val="FFC000"/>
                </a:solidFill>
              </a:rPr>
              <a:t>分界线</a:t>
            </a:r>
            <a:endParaRPr lang="en-US" altLang="zh-CN" dirty="0">
              <a:solidFill>
                <a:srgbClr val="FFC000"/>
              </a:solidFill>
            </a:endParaRPr>
          </a:p>
          <a:p>
            <a:pPr lvl="0" algn="ctr" eaLnBrk="0" hangingPunct="0"/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  <a:r>
              <a:rPr kumimoji="1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kumimoji="1"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855002" y="975874"/>
                <a:ext cx="3935730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02" y="975874"/>
                <a:ext cx="3935730" cy="732155"/>
              </a:xfrm>
              <a:prstGeom prst="rect">
                <a:avLst/>
              </a:prstGeom>
              <a:blipFill rotWithShape="1">
                <a:blip r:embed="rId1"/>
                <a:stretch>
                  <a:fillRect l="-7" t="-70" r="7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图片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81" y="906205"/>
            <a:ext cx="2805737" cy="300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5" grpId="0"/>
      <p:bldP spid="48" grpId="0"/>
      <p:bldP spid="10" grpId="0" animBg="1"/>
      <p:bldP spid="22" grpId="0" animBg="1"/>
      <p:bldP spid="30" grpId="0" animBg="1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49283" y="1232756"/>
                <a:ext cx="3797300" cy="73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83" y="1232756"/>
                <a:ext cx="3797300" cy="732155"/>
              </a:xfrm>
              <a:prstGeom prst="rect">
                <a:avLst/>
              </a:prstGeom>
              <a:blipFill rotWithShape="1">
                <a:blip r:embed="rId1"/>
                <a:stretch>
                  <a:fillRect l="-7" t="-30" r="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334852" y="5868845"/>
            <a:ext cx="295232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1334852" y="2862265"/>
            <a:ext cx="0" cy="300722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73156" y="3367631"/>
            <a:ext cx="0" cy="2493804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334852" y="3375688"/>
            <a:ext cx="559470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>
            <a:off x="1848603" y="3375688"/>
            <a:ext cx="45719" cy="45719"/>
          </a:xfrm>
          <a:prstGeom prst="arc">
            <a:avLst/>
          </a:prstGeom>
          <a:ln w="25400"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3568" y="3156187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V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DD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3588" y="2699628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O</a:t>
            </a:r>
            <a:endParaRPr kumimoji="1" lang="en-US" altLang="zh-CN" b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1834" y="587901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endParaRPr kumimoji="1" lang="en-US" altLang="zh-CN" b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11063" y="5886307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b="1" i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GS(</a:t>
            </a:r>
            <a:r>
              <a:rPr kumimoji="1" lang="en-US" altLang="zh-CN" b="1" i="1" baseline="-25000" dirty="0" err="1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th</a:t>
            </a:r>
            <a:r>
              <a:rPr kumimoji="1" lang="en-US" altLang="zh-CN" b="1" i="1" baseline="-25000" dirty="0">
                <a:solidFill>
                  <a:srgbClr val="00B0F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)</a:t>
            </a:r>
            <a:endParaRPr kumimoji="1" lang="en-US" altLang="zh-CN" b="1" dirty="0">
              <a:solidFill>
                <a:srgbClr val="00B0F0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899952" y="4791345"/>
            <a:ext cx="1079095" cy="1077500"/>
          </a:xfrm>
          <a:prstGeom prst="line">
            <a:avLst/>
          </a:prstGeom>
          <a:ln w="25400">
            <a:solidFill>
              <a:srgbClr val="FFC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76911" y="5734645"/>
            <a:ext cx="36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  <a:ea typeface="楷体_GB2312"/>
                <a:cs typeface="楷体_GB2312"/>
              </a:rPr>
              <a:t>O</a:t>
            </a:r>
            <a:endParaRPr kumimoji="1" lang="en-US" altLang="zh-CN" b="1" i="1" dirty="0"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979047" y="4790699"/>
            <a:ext cx="242957" cy="1070736"/>
          </a:xfrm>
          <a:custGeom>
            <a:avLst/>
            <a:gdLst>
              <a:gd name="connsiteX0" fmla="*/ 0 w 242957"/>
              <a:gd name="connsiteY0" fmla="*/ 0 h 1055756"/>
              <a:gd name="connsiteX1" fmla="*/ 119270 w 242957"/>
              <a:gd name="connsiteY1" fmla="*/ 410817 h 1055756"/>
              <a:gd name="connsiteX2" fmla="*/ 242957 w 242957"/>
              <a:gd name="connsiteY2" fmla="*/ 1055756 h 105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957" h="1055756">
                <a:moveTo>
                  <a:pt x="0" y="0"/>
                </a:moveTo>
                <a:lnTo>
                  <a:pt x="119270" y="410817"/>
                </a:lnTo>
                <a:lnTo>
                  <a:pt x="242957" y="1055756"/>
                </a:lnTo>
              </a:path>
            </a:pathLst>
          </a:custGeom>
          <a:noFill/>
          <a:ln>
            <a:solidFill>
              <a:srgbClr val="2B1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1887715" y="3374444"/>
            <a:ext cx="1091095" cy="1417983"/>
          </a:xfrm>
          <a:custGeom>
            <a:avLst/>
            <a:gdLst>
              <a:gd name="connsiteX0" fmla="*/ 0 w 1091095"/>
              <a:gd name="connsiteY0" fmla="*/ 0 h 1417983"/>
              <a:gd name="connsiteX1" fmla="*/ 203200 w 1091095"/>
              <a:gd name="connsiteY1" fmla="*/ 61844 h 1417983"/>
              <a:gd name="connsiteX2" fmla="*/ 393147 w 1091095"/>
              <a:gd name="connsiteY2" fmla="*/ 176696 h 1417983"/>
              <a:gd name="connsiteX3" fmla="*/ 565426 w 1091095"/>
              <a:gd name="connsiteY3" fmla="*/ 340139 h 1417983"/>
              <a:gd name="connsiteX4" fmla="*/ 733287 w 1091095"/>
              <a:gd name="connsiteY4" fmla="*/ 587513 h 1417983"/>
              <a:gd name="connsiteX5" fmla="*/ 865808 w 1091095"/>
              <a:gd name="connsiteY5" fmla="*/ 830470 h 1417983"/>
              <a:gd name="connsiteX6" fmla="*/ 1011582 w 1091095"/>
              <a:gd name="connsiteY6" fmla="*/ 1166191 h 1417983"/>
              <a:gd name="connsiteX7" fmla="*/ 1091095 w 1091095"/>
              <a:gd name="connsiteY7" fmla="*/ 1417983 h 14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095" h="1417983">
                <a:moveTo>
                  <a:pt x="0" y="0"/>
                </a:moveTo>
                <a:lnTo>
                  <a:pt x="203200" y="61844"/>
                </a:lnTo>
                <a:lnTo>
                  <a:pt x="393147" y="176696"/>
                </a:lnTo>
                <a:lnTo>
                  <a:pt x="565426" y="340139"/>
                </a:lnTo>
                <a:lnTo>
                  <a:pt x="733287" y="587513"/>
                </a:lnTo>
                <a:lnTo>
                  <a:pt x="865808" y="830470"/>
                </a:lnTo>
                <a:lnTo>
                  <a:pt x="1011582" y="1166191"/>
                </a:lnTo>
                <a:lnTo>
                  <a:pt x="1091095" y="1417983"/>
                </a:lnTo>
              </a:path>
            </a:pathLst>
          </a:custGeom>
          <a:noFill/>
          <a:ln>
            <a:solidFill>
              <a:srgbClr val="2B1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2991047" y="4792427"/>
            <a:ext cx="1148905" cy="1013791"/>
          </a:xfrm>
          <a:custGeom>
            <a:avLst/>
            <a:gdLst>
              <a:gd name="connsiteX0" fmla="*/ 0 w 1464366"/>
              <a:gd name="connsiteY0" fmla="*/ 0 h 1013791"/>
              <a:gd name="connsiteX1" fmla="*/ 99392 w 1464366"/>
              <a:gd name="connsiteY1" fmla="*/ 361122 h 1013791"/>
              <a:gd name="connsiteX2" fmla="*/ 218661 w 1464366"/>
              <a:gd name="connsiteY2" fmla="*/ 616226 h 1013791"/>
              <a:gd name="connsiteX3" fmla="*/ 288235 w 1464366"/>
              <a:gd name="connsiteY3" fmla="*/ 715617 h 1013791"/>
              <a:gd name="connsiteX4" fmla="*/ 384313 w 1464366"/>
              <a:gd name="connsiteY4" fmla="*/ 795130 h 1013791"/>
              <a:gd name="connsiteX5" fmla="*/ 622853 w 1464366"/>
              <a:gd name="connsiteY5" fmla="*/ 897835 h 1013791"/>
              <a:gd name="connsiteX6" fmla="*/ 891209 w 1464366"/>
              <a:gd name="connsiteY6" fmla="*/ 954157 h 1013791"/>
              <a:gd name="connsiteX7" fmla="*/ 1464366 w 1464366"/>
              <a:gd name="connsiteY7" fmla="*/ 1013791 h 1013791"/>
              <a:gd name="connsiteX8" fmla="*/ 1464366 w 1464366"/>
              <a:gd name="connsiteY8" fmla="*/ 1013791 h 1013791"/>
              <a:gd name="connsiteX0-1" fmla="*/ 0 w 1464366"/>
              <a:gd name="connsiteY0-2" fmla="*/ 0 h 1013791"/>
              <a:gd name="connsiteX1-3" fmla="*/ 103614 w 1464366"/>
              <a:gd name="connsiteY1-4" fmla="*/ 357809 h 1013791"/>
              <a:gd name="connsiteX2-5" fmla="*/ 218661 w 1464366"/>
              <a:gd name="connsiteY2-6" fmla="*/ 616226 h 1013791"/>
              <a:gd name="connsiteX3-7" fmla="*/ 288235 w 1464366"/>
              <a:gd name="connsiteY3-8" fmla="*/ 715617 h 1013791"/>
              <a:gd name="connsiteX4-9" fmla="*/ 384313 w 1464366"/>
              <a:gd name="connsiteY4-10" fmla="*/ 795130 h 1013791"/>
              <a:gd name="connsiteX5-11" fmla="*/ 622853 w 1464366"/>
              <a:gd name="connsiteY5-12" fmla="*/ 897835 h 1013791"/>
              <a:gd name="connsiteX6-13" fmla="*/ 891209 w 1464366"/>
              <a:gd name="connsiteY6-14" fmla="*/ 954157 h 1013791"/>
              <a:gd name="connsiteX7-15" fmla="*/ 1464366 w 1464366"/>
              <a:gd name="connsiteY7-16" fmla="*/ 1013791 h 1013791"/>
              <a:gd name="connsiteX8-17" fmla="*/ 1464366 w 1464366"/>
              <a:gd name="connsiteY8-18" fmla="*/ 1013791 h 1013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464366" h="1013791">
                <a:moveTo>
                  <a:pt x="0" y="0"/>
                </a:moveTo>
                <a:lnTo>
                  <a:pt x="103614" y="357809"/>
                </a:lnTo>
                <a:lnTo>
                  <a:pt x="218661" y="616226"/>
                </a:lnTo>
                <a:lnTo>
                  <a:pt x="288235" y="715617"/>
                </a:lnTo>
                <a:lnTo>
                  <a:pt x="384313" y="795130"/>
                </a:lnTo>
                <a:lnTo>
                  <a:pt x="622853" y="897835"/>
                </a:lnTo>
                <a:lnTo>
                  <a:pt x="891209" y="954157"/>
                </a:lnTo>
                <a:lnTo>
                  <a:pt x="1464366" y="1013791"/>
                </a:lnTo>
                <a:lnTo>
                  <a:pt x="1464366" y="1013791"/>
                </a:ln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2061099" y="2943271"/>
            <a:ext cx="1345091" cy="2356051"/>
          </a:xfrm>
          <a:prstGeom prst="line">
            <a:avLst/>
          </a:prstGeom>
          <a:ln w="25400">
            <a:solidFill>
              <a:srgbClr val="F92DEA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对话气泡: 椭圆形 28"/>
          <p:cNvSpPr/>
          <p:nvPr/>
        </p:nvSpPr>
        <p:spPr>
          <a:xfrm>
            <a:off x="2923966" y="3408121"/>
            <a:ext cx="2764158" cy="792084"/>
          </a:xfrm>
          <a:prstGeom prst="wedgeEllipseCallout">
            <a:avLst>
              <a:gd name="adj1" fmla="val -48630"/>
              <a:gd name="adj2" fmla="val 64905"/>
            </a:avLst>
          </a:prstGeom>
          <a:noFill/>
          <a:ln>
            <a:solidFill>
              <a:srgbClr val="F92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92DEA"/>
                </a:solidFill>
              </a:rPr>
              <a:t>斜线数值大于</a:t>
            </a:r>
            <a:r>
              <a:rPr lang="en-US" altLang="zh-CN" dirty="0">
                <a:solidFill>
                  <a:srgbClr val="F92DEA"/>
                </a:solidFill>
              </a:rPr>
              <a:t>1</a:t>
            </a:r>
            <a:endParaRPr lang="en-US" altLang="zh-CN" dirty="0">
              <a:solidFill>
                <a:srgbClr val="F92DEA"/>
              </a:solidFill>
            </a:endParaRPr>
          </a:p>
          <a:p>
            <a:pPr algn="ctr"/>
            <a:r>
              <a:rPr lang="zh-CN" altLang="en-US" dirty="0">
                <a:solidFill>
                  <a:srgbClr val="F92DEA"/>
                </a:solidFill>
              </a:rPr>
              <a:t>具有电压增益</a:t>
            </a:r>
            <a:endParaRPr lang="zh-CN" altLang="en-US" dirty="0">
              <a:solidFill>
                <a:srgbClr val="F92DEA"/>
              </a:solidFill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81" y="906205"/>
            <a:ext cx="2805737" cy="300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532" y="206225"/>
            <a:ext cx="2988332" cy="3222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462" y="36030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取一组参数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55" y="4437112"/>
            <a:ext cx="1538325" cy="1536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00" y="3144545"/>
            <a:ext cx="3720600" cy="1840267"/>
          </a:xfrm>
          <a:prstGeom prst="rect">
            <a:avLst/>
          </a:prstGeom>
        </p:spPr>
      </p:pic>
      <p:sp>
        <p:nvSpPr>
          <p:cNvPr id="6" name="下箭头 9"/>
          <p:cNvSpPr/>
          <p:nvPr/>
        </p:nvSpPr>
        <p:spPr>
          <a:xfrm rot="14997364">
            <a:off x="2477517" y="4988847"/>
            <a:ext cx="366377" cy="511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10"/>
          <p:cNvSpPr/>
          <p:nvPr/>
        </p:nvSpPr>
        <p:spPr>
          <a:xfrm rot="20406959">
            <a:off x="5942511" y="3107062"/>
            <a:ext cx="919700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93" y="1153738"/>
            <a:ext cx="1609875" cy="4350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9550" y="5291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取一组参数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6" y="1294509"/>
            <a:ext cx="1538325" cy="1536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49" y="1142641"/>
            <a:ext cx="3720600" cy="18402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09" y="1080683"/>
            <a:ext cx="1609875" cy="4350534"/>
          </a:xfrm>
          <a:prstGeom prst="rect">
            <a:avLst/>
          </a:prstGeom>
        </p:spPr>
      </p:pic>
      <p:sp>
        <p:nvSpPr>
          <p:cNvPr id="7" name="下箭头 9"/>
          <p:cNvSpPr/>
          <p:nvPr/>
        </p:nvSpPr>
        <p:spPr>
          <a:xfrm rot="16200000">
            <a:off x="2345351" y="1667506"/>
            <a:ext cx="366377" cy="511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10"/>
          <p:cNvSpPr/>
          <p:nvPr/>
        </p:nvSpPr>
        <p:spPr>
          <a:xfrm rot="899306">
            <a:off x="6144000" y="2559358"/>
            <a:ext cx="919700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7524" y="4226722"/>
            <a:ext cx="6660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◆ 输出与输入比较，输入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1-2.4V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，输出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10-0V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     明显有电压增益；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◆ 增益是非线性的；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◆ 仅当输入在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1-2.3V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范围内满足饱和原则。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59532" y="3367988"/>
            <a:ext cx="334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分析数据结论：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88913"/>
            <a:ext cx="7777163" cy="720725"/>
          </a:xfrm>
        </p:spPr>
        <p:txBody>
          <a:bodyPr/>
          <a:lstStyle/>
          <a:p>
            <a:r>
              <a:rPr lang="en-US" altLang="zh-CN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§7.1  </a:t>
            </a:r>
            <a:r>
              <a:rPr lang="zh-CN" altLang="en-US" sz="3200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放大的概念与放大电路的性能指标</a:t>
            </a:r>
            <a:endParaRPr lang="zh-CN" altLang="en-US" sz="3200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59395" name="Text Box 3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1692275" y="2128838"/>
            <a:ext cx="3522663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一、放大的概念</a:t>
            </a:r>
            <a:endParaRPr kumimoji="1" lang="zh-CN" altLang="en-US" sz="32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9396" name="Text Box 4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692275" y="2849563"/>
            <a:ext cx="474662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  <a:ea typeface="华文楷体" panose="02010600040101010101" charset="-122"/>
                <a:cs typeface="华文楷体" panose="02010600040101010101" charset="-122"/>
              </a:rPr>
              <a:t>二、放大电路的性能指标</a:t>
            </a:r>
            <a:endParaRPr kumimoji="1" lang="zh-CN" altLang="en-US" sz="3200" b="1">
              <a:latin typeface="Times New Roman" panose="02020603050405020304" pitchFamily="18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  <p:bldP spid="593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6063" y="247768"/>
            <a:ext cx="8358385" cy="701675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zh-CN" altLang="en-US" sz="3200" dirty="0">
                <a:ea typeface="华文行楷" panose="02010800040101010101" charset="-122"/>
              </a:rPr>
              <a:t>二、图解法</a:t>
            </a:r>
            <a:r>
              <a:rPr lang="zh-CN" altLang="en-US" sz="32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3200" b="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必须有实测晶体管特性曲线 </a:t>
            </a:r>
            <a:endParaRPr lang="zh-CN" altLang="en-US" sz="3200" b="0" dirty="0"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5536" y="123275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放大区域输入输出电压的关系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48" y="1941258"/>
            <a:ext cx="2811124" cy="297548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0" y="5152201"/>
            <a:ext cx="2499310" cy="7387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070809"/>
            <a:ext cx="2124236" cy="86902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75" y="1984649"/>
            <a:ext cx="4829625" cy="3171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1794" y="1874901"/>
            <a:ext cx="4722300" cy="37877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8" y="2542205"/>
            <a:ext cx="2396925" cy="2537067"/>
          </a:xfrm>
          <a:prstGeom prst="rect">
            <a:avLst/>
          </a:prstGeom>
        </p:spPr>
      </p:pic>
      <p:sp>
        <p:nvSpPr>
          <p:cNvPr id="6" name="右箭头 8"/>
          <p:cNvSpPr/>
          <p:nvPr/>
        </p:nvSpPr>
        <p:spPr>
          <a:xfrm>
            <a:off x="2760955" y="4030462"/>
            <a:ext cx="991840" cy="39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3549"/>
            <a:ext cx="2499310" cy="738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133259"/>
            <a:ext cx="2124236" cy="869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557842"/>
            <a:ext cx="774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直流负载线（直流通路中输出回路的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KVL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方程）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2208" y="2017530"/>
            <a:ext cx="4722300" cy="37877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3" y="1946063"/>
            <a:ext cx="4793850" cy="3930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528" y="1028491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给定输入可以得到对应输出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2" y="1299331"/>
            <a:ext cx="2396925" cy="25370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99" y="2729967"/>
            <a:ext cx="6505604" cy="37363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3" y="3960671"/>
            <a:ext cx="1717200" cy="174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229" y="7640"/>
            <a:ext cx="4788532" cy="30604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8634" y="369213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如果输入改变？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4" y="1052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 输入电压范围最大，如何选择工作点？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08" y="1664804"/>
            <a:ext cx="4829625" cy="326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061" y="1843470"/>
            <a:ext cx="4328775" cy="30909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1168" y="5164202"/>
            <a:ext cx="86228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为使输入信号变化范围最大，选择有效输入范围的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中点作为工作点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20083" b="59714"/>
          <a:stretch>
            <a:fillRect/>
          </a:stretch>
        </p:blipFill>
        <p:spPr>
          <a:xfrm>
            <a:off x="5778395" y="137562"/>
            <a:ext cx="3361441" cy="838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194" y="345901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放大器输入输出范围：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229" y="4289195"/>
            <a:ext cx="3148200" cy="786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194" y="438933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最大有效输入范围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95" y="5210526"/>
            <a:ext cx="2540025" cy="7414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4477" y="531965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最大有效输出范围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08" y="1105496"/>
            <a:ext cx="4328775" cy="3090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20083" b="59714"/>
          <a:stretch>
            <a:fillRect/>
          </a:stretch>
        </p:blipFill>
        <p:spPr>
          <a:xfrm>
            <a:off x="565102" y="1841677"/>
            <a:ext cx="3830091" cy="954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4" y="1427275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例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907" y="2243370"/>
            <a:ext cx="1502550" cy="1572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82" y="131668"/>
            <a:ext cx="5762412" cy="289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92" y="2854368"/>
            <a:ext cx="4338243" cy="3339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54" y="453662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输出是中点吗？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Text Box 3"/>
          <p:cNvSpPr txBox="1">
            <a:spLocks noChangeArrowheads="1"/>
          </p:cNvSpPr>
          <p:nvPr/>
        </p:nvSpPr>
        <p:spPr bwMode="auto">
          <a:xfrm>
            <a:off x="689559" y="1958975"/>
            <a:ext cx="72390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根据场效应管工作在恒流区的条件，在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g-s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d-s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间加极性合适的电源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0948" name="Object 128"/>
          <p:cNvGraphicFramePr>
            <a:graphicFrameLocks noChangeAspect="1"/>
          </p:cNvGraphicFramePr>
          <p:nvPr/>
        </p:nvGraphicFramePr>
        <p:xfrm>
          <a:off x="4937443" y="3773964"/>
          <a:ext cx="2078990" cy="163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4" name="公式" r:id="rId1" imgW="1130300" imgH="889000" progId="Equation.3">
                  <p:embed/>
                </p:oleObj>
              </mc:Choice>
              <mc:Fallback>
                <p:oleObj name="公式" r:id="rId1" imgW="1130300" imgH="889000" progId="Equation.3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443" y="3773964"/>
                        <a:ext cx="2078990" cy="163576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9" name="Object 129"/>
          <p:cNvGraphicFramePr>
            <a:graphicFrameLocks noChangeAspect="1"/>
          </p:cNvGraphicFramePr>
          <p:nvPr/>
        </p:nvGraphicFramePr>
        <p:xfrm>
          <a:off x="1403350" y="3284538"/>
          <a:ext cx="29718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5" name="Photo Editor 照片" r:id="rId3" imgW="10563225" imgH="8924925" progId="">
                  <p:embed/>
                </p:oleObj>
              </mc:Choice>
              <mc:Fallback>
                <p:oleObj name="Photo Editor 照片" r:id="rId3" imgW="10563225" imgH="8924925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284538"/>
                        <a:ext cx="29718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076" name="Text Box 6"/>
          <p:cNvSpPr txBox="1">
            <a:spLocks noChangeArrowheads="1"/>
          </p:cNvSpPr>
          <p:nvPr/>
        </p:nvSpPr>
        <p:spPr bwMode="auto">
          <a:xfrm>
            <a:off x="480351" y="1196752"/>
            <a:ext cx="410527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1.  </a:t>
            </a:r>
            <a:r>
              <a:rPr kumimoji="1" lang="zh-CN" altLang="en-US" sz="280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基本共源放大电路</a:t>
            </a:r>
            <a:endParaRPr kumimoji="1" lang="zh-CN" altLang="en-US" sz="2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836613"/>
            <a:ext cx="7856537" cy="823912"/>
          </a:xfrm>
        </p:spPr>
        <p:txBody>
          <a:bodyPr/>
          <a:lstStyle/>
          <a:p>
            <a:r>
              <a:rPr lang="en-US" altLang="zh-CN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2.  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分压式偏置电路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212995" name="Picture 3" descr="Dz020705"/>
          <p:cNvPicPr>
            <a:picLocks noChangeAspect="1" noChangeArrowheads="1"/>
          </p:cNvPicPr>
          <p:nvPr/>
        </p:nvPicPr>
        <p:blipFill>
          <a:blip r:embed="rId1"/>
          <a:srcRect r="67188" b="31107"/>
          <a:stretch>
            <a:fillRect/>
          </a:stretch>
        </p:blipFill>
        <p:spPr bwMode="auto">
          <a:xfrm>
            <a:off x="993775" y="2268538"/>
            <a:ext cx="33528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2996" name="Object 190"/>
          <p:cNvGraphicFramePr>
            <a:graphicFrameLocks noChangeAspect="1"/>
          </p:cNvGraphicFramePr>
          <p:nvPr/>
        </p:nvGraphicFramePr>
        <p:xfrm>
          <a:off x="4765676" y="1844675"/>
          <a:ext cx="30321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75" name="公式" r:id="rId2" imgW="1574800" imgH="711200" progId="Equation.3">
                  <p:embed/>
                </p:oleObj>
              </mc:Choice>
              <mc:Fallback>
                <p:oleObj name="公式" r:id="rId2" imgW="1574800" imgH="711200" progId="Equation.3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6" y="1844675"/>
                        <a:ext cx="3032125" cy="13684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8" name="Object 192"/>
          <p:cNvGraphicFramePr>
            <a:graphicFrameLocks noChangeAspect="1"/>
          </p:cNvGraphicFramePr>
          <p:nvPr/>
        </p:nvGraphicFramePr>
        <p:xfrm>
          <a:off x="4812361" y="4665346"/>
          <a:ext cx="2731135" cy="41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77" name="Equation" r:id="rId4" imgW="1485900" imgH="228600" progId="Equation.3">
                  <p:embed/>
                </p:oleObj>
              </mc:Choice>
              <mc:Fallback>
                <p:oleObj name="Equation" r:id="rId4" imgW="1485900" imgH="22860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361" y="4665346"/>
                        <a:ext cx="2731135" cy="41973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8" name="Object 128"/>
          <p:cNvGraphicFramePr>
            <a:graphicFrameLocks noChangeAspect="1"/>
          </p:cNvGraphicFramePr>
          <p:nvPr/>
        </p:nvGraphicFramePr>
        <p:xfrm>
          <a:off x="4752023" y="3572669"/>
          <a:ext cx="2056130" cy="79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4" name="公式" r:id="rId6" imgW="1117600" imgH="431800" progId="Equation.3">
                  <p:embed/>
                </p:oleObj>
              </mc:Choice>
              <mc:Fallback>
                <p:oleObj name="公式" r:id="rId6" imgW="1117600" imgH="431800" progId="Equation.3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023" y="3572669"/>
                        <a:ext cx="2056130" cy="79502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54" y="2845425"/>
            <a:ext cx="2289600" cy="259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24" y="3419545"/>
            <a:ext cx="2325375" cy="2001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000" y="2966900"/>
            <a:ext cx="4293000" cy="3162400"/>
          </a:xfrm>
          <a:prstGeom prst="rect">
            <a:avLst/>
          </a:prstGeom>
        </p:spPr>
      </p:pic>
      <p:sp>
        <p:nvSpPr>
          <p:cNvPr id="5" name="右箭头 7"/>
          <p:cNvSpPr/>
          <p:nvPr/>
        </p:nvSpPr>
        <p:spPr>
          <a:xfrm>
            <a:off x="2112885" y="3729134"/>
            <a:ext cx="719092" cy="310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8"/>
          <p:cNvSpPr/>
          <p:nvPr/>
        </p:nvSpPr>
        <p:spPr>
          <a:xfrm>
            <a:off x="4234869" y="3622602"/>
            <a:ext cx="496930" cy="345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179388" y="1058863"/>
            <a:ext cx="76327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eaLnBrk="0" hangingPunct="0">
              <a:lnSpc>
                <a:spcPct val="120000"/>
              </a:lnSpc>
            </a:pPr>
            <a:r>
              <a:rPr lang="zh-CN" altLang="en-US" sz="2800" b="1">
                <a:latin typeface="Arial Black" panose="020B0A04020102020204" pitchFamily="34" charset="0"/>
                <a:ea typeface="华文行楷" panose="02010800040101010101" charset="-122"/>
                <a:cs typeface="华文行楷" panose="02010800040101010101" charset="-122"/>
              </a:rPr>
              <a:t>三、场效应管放大电路的动态分析</a:t>
            </a:r>
            <a:endParaRPr lang="zh-CN" altLang="en-US" sz="2800" b="1">
              <a:latin typeface="Arial Black" panose="020B0A04020102020204" pitchFamily="34" charset="0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8" name="Text Box 36"/>
          <p:cNvSpPr txBox="1">
            <a:spLocks noChangeArrowheads="1"/>
          </p:cNvSpPr>
          <p:nvPr/>
        </p:nvSpPr>
        <p:spPr bwMode="auto">
          <a:xfrm>
            <a:off x="565801" y="1712168"/>
            <a:ext cx="5256212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1</a:t>
            </a:r>
            <a:r>
              <a:rPr kumimoji="1" lang="en-US" altLang="zh-CN" sz="280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.  </a:t>
            </a:r>
            <a:r>
              <a:rPr kumimoji="1" lang="zh-CN" altLang="en-US" sz="280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场效应管的交流等效模型</a:t>
            </a:r>
            <a:endParaRPr kumimoji="1" lang="zh-CN" altLang="en-US" sz="2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260350"/>
            <a:ext cx="6337300" cy="533400"/>
          </a:xfrm>
        </p:spPr>
        <p:txBody>
          <a:bodyPr/>
          <a:lstStyle/>
          <a:p>
            <a:r>
              <a:rPr lang="zh-CN" altLang="en-US" sz="3200">
                <a:latin typeface="隶书" panose="02010509060101010101" charset="-122"/>
                <a:ea typeface="华文行楷" panose="02010800040101010101" charset="-122"/>
                <a:cs typeface="华文行楷" panose="02010800040101010101" charset="-122"/>
              </a:rPr>
              <a:t>一、</a:t>
            </a:r>
            <a:r>
              <a:rPr lang="zh-CN" altLang="en-US" sz="3200">
                <a:ea typeface="华文行楷" panose="02010800040101010101" charset="-122"/>
                <a:cs typeface="华文行楷" panose="02010800040101010101" charset="-122"/>
              </a:rPr>
              <a:t>放大的概念</a:t>
            </a:r>
            <a:endParaRPr lang="zh-CN" altLang="en-US" sz="3200"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61443" name="Picture 3" descr="Dz02010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2000" contrast="12000"/>
          </a:blip>
          <a:srcRect t="-4256"/>
          <a:stretch>
            <a:fillRect/>
          </a:stretch>
        </p:blipFill>
        <p:spPr bwMode="auto">
          <a:xfrm>
            <a:off x="1066800" y="1752600"/>
            <a:ext cx="7010400" cy="1866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611188" y="4038600"/>
            <a:ext cx="7620000" cy="188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</a:pPr>
            <a:r>
              <a:rPr lang="zh-CN" altLang="en-US" sz="2800" b="1" dirty="0">
                <a:latin typeface="Times New Roman" panose="02020603050405020304" pitchFamily="18" charset="0"/>
              </a:rPr>
              <a:t>放大的对象：变化量（通常情况）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</a:pPr>
            <a:r>
              <a:rPr lang="zh-CN" altLang="en-US" sz="2800" b="1" dirty="0">
                <a:latin typeface="Times New Roman" panose="02020603050405020304" pitchFamily="18" charset="0"/>
              </a:rPr>
              <a:t>放大的本质：能量的控制与转换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</a:pPr>
            <a:r>
              <a:rPr lang="zh-CN" altLang="en-US" sz="2800" b="1" dirty="0">
                <a:latin typeface="Times New Roman" panose="02020603050405020304" pitchFamily="18" charset="0"/>
              </a:rPr>
              <a:t>放大的特征：功率放大（电压或电流）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</a:pPr>
            <a:r>
              <a:rPr lang="zh-CN" altLang="en-US" sz="2800" b="1" dirty="0">
                <a:latin typeface="Times New Roman" panose="02020603050405020304" pitchFamily="18" charset="0"/>
              </a:rPr>
              <a:t>放大的基本要求：不失真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或失真小于一定值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5" name="AutoShape 5"/>
          <p:cNvSpPr>
            <a:spLocks noChangeArrowheads="1"/>
          </p:cNvSpPr>
          <p:nvPr/>
        </p:nvSpPr>
        <p:spPr bwMode="auto">
          <a:xfrm>
            <a:off x="6373813" y="3810000"/>
            <a:ext cx="2590800" cy="990600"/>
          </a:xfrm>
          <a:prstGeom prst="wedgeRoundRectCallout">
            <a:avLst>
              <a:gd name="adj1" fmla="val -78616"/>
              <a:gd name="adj2" fmla="val 87500"/>
              <a:gd name="adj3" fmla="val 16667"/>
            </a:avLst>
          </a:prstGeom>
          <a:solidFill>
            <a:srgbClr val="66FFFF"/>
          </a:solidFill>
          <a:ln w="9525">
            <a:solidFill>
              <a:srgbClr val="FF3300"/>
            </a:solidFill>
            <a:miter lim="800000"/>
          </a:ln>
        </p:spPr>
        <p:txBody>
          <a:bodyPr/>
          <a:lstStyle/>
          <a:p>
            <a:pPr algn="ctr" eaLnBrk="0" hangingPunct="0"/>
            <a:r>
              <a:rPr lang="zh-CN" altLang="en-US" sz="2400" b="1">
                <a:latin typeface="Times New Roman" panose="02020603050405020304" pitchFamily="18" charset="0"/>
              </a:rPr>
              <a:t>判断电路能否放大的基本出发点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61446" name="Group 6"/>
          <p:cNvGrpSpPr/>
          <p:nvPr/>
        </p:nvGrpSpPr>
        <p:grpSpPr bwMode="auto">
          <a:xfrm>
            <a:off x="4356100" y="1341438"/>
            <a:ext cx="792163" cy="2087562"/>
            <a:chOff x="2744" y="845"/>
            <a:chExt cx="499" cy="1315"/>
          </a:xfrm>
        </p:grpSpPr>
        <p:sp>
          <p:nvSpPr>
            <p:cNvPr id="650247" name="Line 7"/>
            <p:cNvSpPr>
              <a:spLocks noChangeShapeType="1"/>
            </p:cNvSpPr>
            <p:nvPr/>
          </p:nvSpPr>
          <p:spPr bwMode="auto">
            <a:xfrm flipV="1">
              <a:off x="2835" y="107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248" name="Oval 8"/>
            <p:cNvSpPr>
              <a:spLocks noChangeArrowheads="1"/>
            </p:cNvSpPr>
            <p:nvPr/>
          </p:nvSpPr>
          <p:spPr bwMode="auto">
            <a:xfrm>
              <a:off x="2789" y="981"/>
              <a:ext cx="91" cy="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0249" name="Line 9"/>
            <p:cNvSpPr>
              <a:spLocks noChangeShapeType="1"/>
            </p:cNvSpPr>
            <p:nvPr/>
          </p:nvSpPr>
          <p:spPr bwMode="auto">
            <a:xfrm>
              <a:off x="2835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250" name="Line 10"/>
            <p:cNvSpPr>
              <a:spLocks noChangeShapeType="1"/>
            </p:cNvSpPr>
            <p:nvPr/>
          </p:nvSpPr>
          <p:spPr bwMode="auto">
            <a:xfrm>
              <a:off x="2744" y="2160"/>
              <a:ext cx="1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251" name="Text Box 11"/>
            <p:cNvSpPr txBox="1">
              <a:spLocks noChangeArrowheads="1"/>
            </p:cNvSpPr>
            <p:nvPr/>
          </p:nvSpPr>
          <p:spPr bwMode="auto">
            <a:xfrm>
              <a:off x="2835" y="845"/>
              <a:ext cx="40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/>
                <a:t>V</a:t>
              </a:r>
              <a:r>
                <a:rPr lang="en-US" altLang="zh-CN" b="1" baseline="-25000"/>
                <a:t>CC</a:t>
              </a:r>
              <a:endParaRPr lang="en-US" altLang="zh-CN" b="1"/>
            </a:p>
          </p:txBody>
        </p:sp>
      </p:grpSp>
      <p:sp>
        <p:nvSpPr>
          <p:cNvPr id="61452" name="AutoShape 12"/>
          <p:cNvSpPr/>
          <p:nvPr/>
        </p:nvSpPr>
        <p:spPr bwMode="auto">
          <a:xfrm>
            <a:off x="5511800" y="866775"/>
            <a:ext cx="2228850" cy="833438"/>
          </a:xfrm>
          <a:prstGeom prst="borderCallout1">
            <a:avLst>
              <a:gd name="adj1" fmla="val 13713"/>
              <a:gd name="adj2" fmla="val -3417"/>
              <a:gd name="adj3" fmla="val 74097"/>
              <a:gd name="adj4" fmla="val -22792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/>
          <a:p>
            <a:pPr algn="ctr"/>
            <a:r>
              <a:rPr lang="zh-CN" altLang="en-US" sz="2400" b="1"/>
              <a:t>至少一路直流电源供电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 autoUpdateAnimBg="0" build="p"/>
      <p:bldP spid="61445" grpId="0" animBg="1" autoUpdateAnimBg="0"/>
      <p:bldP spid="614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16307" y="1148164"/>
            <a:ext cx="4843115" cy="563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kern="0" dirty="0">
                <a:latin typeface="+mn-ea"/>
                <a:ea typeface="+mn-ea"/>
              </a:rPr>
              <a:t>MOSFET</a:t>
            </a:r>
            <a:r>
              <a:rPr lang="zh-CN" altLang="en-US" kern="0" dirty="0">
                <a:latin typeface="+mn-ea"/>
                <a:ea typeface="+mn-ea"/>
              </a:rPr>
              <a:t>放大器的小信号分析</a:t>
            </a:r>
            <a:endParaRPr lang="zh-CN" altLang="en-US" kern="0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893" y="2139834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小信号模型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5" y="3091162"/>
            <a:ext cx="4936951" cy="25370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93" y="992965"/>
            <a:ext cx="2736545" cy="26682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17" y="3933626"/>
            <a:ext cx="2594633" cy="2400186"/>
          </a:xfrm>
          <a:prstGeom prst="rect">
            <a:avLst/>
          </a:prstGeom>
        </p:spPr>
      </p:pic>
      <p:sp>
        <p:nvSpPr>
          <p:cNvPr id="7" name="右箭头 12"/>
          <p:cNvSpPr/>
          <p:nvPr/>
        </p:nvSpPr>
        <p:spPr>
          <a:xfrm>
            <a:off x="3525930" y="3002998"/>
            <a:ext cx="1340528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13"/>
          <p:cNvSpPr/>
          <p:nvPr/>
        </p:nvSpPr>
        <p:spPr>
          <a:xfrm>
            <a:off x="7796089" y="3455759"/>
            <a:ext cx="463149" cy="834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4" y="14272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◆小信号模型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47" y="2150438"/>
            <a:ext cx="3792749" cy="25571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80" y="1066800"/>
            <a:ext cx="3973535" cy="3441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4507927"/>
            <a:ext cx="5360767" cy="112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254" y="142727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◆泰勒级数展开（增量分析法）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404" y="2007483"/>
            <a:ext cx="6265735" cy="989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04" y="3025104"/>
            <a:ext cx="5189759" cy="1580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04" y="5312182"/>
            <a:ext cx="3425563" cy="834781"/>
          </a:xfrm>
          <a:prstGeom prst="rect">
            <a:avLst/>
          </a:prstGeom>
        </p:spPr>
      </p:pic>
      <p:sp>
        <p:nvSpPr>
          <p:cNvPr id="6" name="下箭头 7"/>
          <p:cNvSpPr/>
          <p:nvPr/>
        </p:nvSpPr>
        <p:spPr>
          <a:xfrm>
            <a:off x="7146524" y="2885243"/>
            <a:ext cx="461639" cy="1455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27884" y="4850517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增量信号足够小，忽略平方及高阶项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313198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小信号分析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912" y="2227684"/>
            <a:ext cx="3597679" cy="812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02" y="4039596"/>
            <a:ext cx="2099189" cy="797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3" y="4258510"/>
            <a:ext cx="2376264" cy="501072"/>
          </a:xfrm>
          <a:prstGeom prst="rect">
            <a:avLst/>
          </a:prstGeom>
        </p:spPr>
      </p:pic>
      <p:sp>
        <p:nvSpPr>
          <p:cNvPr id="6" name="下箭头 7"/>
          <p:cNvSpPr/>
          <p:nvPr/>
        </p:nvSpPr>
        <p:spPr>
          <a:xfrm>
            <a:off x="2246253" y="3040497"/>
            <a:ext cx="544769" cy="758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6954" y="553026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直流项（工作点）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159637" y="5581804"/>
            <a:ext cx="342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增量（小信号）关系</a:t>
            </a:r>
            <a:endParaRPr lang="zh-CN" altLang="en-US" sz="2400" dirty="0"/>
          </a:p>
        </p:txBody>
      </p:sp>
      <p:sp>
        <p:nvSpPr>
          <p:cNvPr id="9" name="下箭头 10"/>
          <p:cNvSpPr/>
          <p:nvPr/>
        </p:nvSpPr>
        <p:spPr>
          <a:xfrm>
            <a:off x="1113143" y="5070046"/>
            <a:ext cx="417250" cy="412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11"/>
          <p:cNvSpPr/>
          <p:nvPr/>
        </p:nvSpPr>
        <p:spPr>
          <a:xfrm>
            <a:off x="4096462" y="4977140"/>
            <a:ext cx="408373" cy="388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75" y="779400"/>
            <a:ext cx="4078350" cy="3314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297" y="1173738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增量电导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514" y="2620073"/>
            <a:ext cx="2413925" cy="5555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9156" y="326582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注意：增量电导与工作点有关</a:t>
            </a:r>
            <a:endParaRPr lang="zh-CN" altLang="en-US" sz="2800" dirty="0"/>
          </a:p>
        </p:txBody>
      </p:sp>
      <p:grpSp>
        <p:nvGrpSpPr>
          <p:cNvPr id="58" name="组合 57"/>
          <p:cNvGrpSpPr/>
          <p:nvPr/>
        </p:nvGrpSpPr>
        <p:grpSpPr>
          <a:xfrm>
            <a:off x="726823" y="4360638"/>
            <a:ext cx="1882782" cy="1444626"/>
            <a:chOff x="726823" y="4123266"/>
            <a:chExt cx="1882782" cy="1444626"/>
          </a:xfrm>
        </p:grpSpPr>
        <p:sp>
          <p:nvSpPr>
            <p:cNvPr id="26" name="Line 12"/>
            <p:cNvSpPr>
              <a:spLocks noChangeAspect="1" noChangeShapeType="1"/>
            </p:cNvSpPr>
            <p:nvPr/>
          </p:nvSpPr>
          <p:spPr bwMode="auto">
            <a:xfrm>
              <a:off x="1706311" y="4589991"/>
              <a:ext cx="0" cy="1158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1106236" y="4774141"/>
              <a:ext cx="514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14"/>
            <p:cNvSpPr>
              <a:spLocks noChangeAspect="1" noChangeArrowheads="1"/>
            </p:cNvSpPr>
            <p:nvPr/>
          </p:nvSpPr>
          <p:spPr bwMode="auto">
            <a:xfrm>
              <a:off x="2149223" y="4589991"/>
              <a:ext cx="460382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ds</a:t>
              </a:r>
              <a:endParaRPr lang="en-US" altLang="zh-CN" sz="2000" b="1" baseline="-25000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9" name="Rectangle 15"/>
            <p:cNvSpPr>
              <a:spLocks noChangeAspect="1" noChangeArrowheads="1"/>
            </p:cNvSpPr>
            <p:nvPr/>
          </p:nvSpPr>
          <p:spPr bwMode="auto">
            <a:xfrm>
              <a:off x="726823" y="4863041"/>
              <a:ext cx="63976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000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gs</a:t>
              </a:r>
              <a:endParaRPr lang="en-US" altLang="zh-CN" sz="2000" b="1" baseline="-25000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0" name="Rectangle 16"/>
            <p:cNvSpPr>
              <a:spLocks noChangeAspect="1" noChangeArrowheads="1"/>
            </p:cNvSpPr>
            <p:nvPr/>
          </p:nvSpPr>
          <p:spPr bwMode="auto">
            <a:xfrm>
              <a:off x="1895223" y="4123266"/>
              <a:ext cx="349776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楷体_GB2312"/>
                  <a:cs typeface="楷体_GB2312"/>
                </a:rPr>
                <a:t>d</a:t>
              </a:r>
              <a:endParaRPr lang="en-US" altLang="zh-CN" sz="2000" b="1" baseline="-25000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1" name="Line 17"/>
            <p:cNvSpPr>
              <a:spLocks noChangeAspect="1" noChangeShapeType="1"/>
            </p:cNvSpPr>
            <p:nvPr/>
          </p:nvSpPr>
          <p:spPr bwMode="auto">
            <a:xfrm>
              <a:off x="1620586" y="4683654"/>
              <a:ext cx="0" cy="195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8"/>
            <p:cNvSpPr>
              <a:spLocks noChangeAspect="1" noChangeShapeType="1"/>
            </p:cNvSpPr>
            <p:nvPr/>
          </p:nvSpPr>
          <p:spPr bwMode="auto">
            <a:xfrm>
              <a:off x="1706311" y="4932891"/>
              <a:ext cx="1397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19"/>
            <p:cNvSpPr>
              <a:spLocks noChangeAspect="1" noChangeArrowheads="1"/>
            </p:cNvSpPr>
            <p:nvPr/>
          </p:nvSpPr>
          <p:spPr bwMode="auto">
            <a:xfrm>
              <a:off x="1501523" y="4539191"/>
              <a:ext cx="485775" cy="4857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20"/>
            <p:cNvSpPr/>
            <p:nvPr/>
          </p:nvSpPr>
          <p:spPr bwMode="auto">
            <a:xfrm>
              <a:off x="1706311" y="4139141"/>
              <a:ext cx="141288" cy="517525"/>
            </a:xfrm>
            <a:custGeom>
              <a:avLst/>
              <a:gdLst>
                <a:gd name="T0" fmla="*/ 0 w 276"/>
                <a:gd name="T1" fmla="*/ 264 h 402"/>
                <a:gd name="T2" fmla="*/ 29 w 276"/>
                <a:gd name="T3" fmla="*/ 264 h 402"/>
                <a:gd name="T4" fmla="*/ 29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21"/>
            <p:cNvSpPr/>
            <p:nvPr/>
          </p:nvSpPr>
          <p:spPr bwMode="auto">
            <a:xfrm flipV="1">
              <a:off x="1706311" y="4785254"/>
              <a:ext cx="141288" cy="782638"/>
            </a:xfrm>
            <a:custGeom>
              <a:avLst/>
              <a:gdLst>
                <a:gd name="T0" fmla="*/ 0 w 276"/>
                <a:gd name="T1" fmla="*/ 605 h 402"/>
                <a:gd name="T2" fmla="*/ 29 w 276"/>
                <a:gd name="T3" fmla="*/ 605 h 402"/>
                <a:gd name="T4" fmla="*/ 29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22"/>
            <p:cNvSpPr>
              <a:spLocks noChangeAspect="1" noChangeShapeType="1"/>
            </p:cNvSpPr>
            <p:nvPr/>
          </p:nvSpPr>
          <p:spPr bwMode="auto">
            <a:xfrm rot="5400000">
              <a:off x="2055561" y="4081991"/>
              <a:ext cx="0" cy="146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23"/>
            <p:cNvSpPr>
              <a:spLocks noChangeAspect="1" noChangeArrowheads="1"/>
            </p:cNvSpPr>
            <p:nvPr/>
          </p:nvSpPr>
          <p:spPr bwMode="auto">
            <a:xfrm>
              <a:off x="2215898" y="4145491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楷体_GB2312"/>
                  <a:cs typeface="楷体_GB2312"/>
                </a:rPr>
                <a:t>+</a:t>
              </a:r>
              <a:endParaRPr lang="en-US" altLang="zh-CN" sz="2000" b="1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8" name="Rectangle 24"/>
            <p:cNvSpPr>
              <a:spLocks noChangeAspect="1" noChangeArrowheads="1"/>
            </p:cNvSpPr>
            <p:nvPr/>
          </p:nvSpPr>
          <p:spPr bwMode="auto">
            <a:xfrm>
              <a:off x="787148" y="4574116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楷体_GB2312"/>
                  <a:cs typeface="楷体_GB2312"/>
                </a:rPr>
                <a:t>+</a:t>
              </a:r>
              <a:endParaRPr lang="en-US" altLang="zh-CN" sz="2000" b="1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9" name="Rectangle 25"/>
            <p:cNvSpPr>
              <a:spLocks noChangeAspect="1" noChangeArrowheads="1"/>
            </p:cNvSpPr>
            <p:nvPr/>
          </p:nvSpPr>
          <p:spPr bwMode="auto">
            <a:xfrm>
              <a:off x="812548" y="5212291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26"/>
            <p:cNvSpPr>
              <a:spLocks noChangeAspect="1" noChangeArrowheads="1"/>
            </p:cNvSpPr>
            <p:nvPr/>
          </p:nvSpPr>
          <p:spPr bwMode="auto">
            <a:xfrm>
              <a:off x="2241298" y="5078941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1096711" y="5423429"/>
              <a:ext cx="13176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>
              <a:off x="1728536" y="5553604"/>
              <a:ext cx="217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1853948" y="4155016"/>
              <a:ext cx="5778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1815848" y="5401204"/>
              <a:ext cx="53975" cy="539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33"/>
            <p:cNvSpPr>
              <a:spLocks noChangeAspect="1" noChangeShapeType="1"/>
            </p:cNvSpPr>
            <p:nvPr/>
          </p:nvSpPr>
          <p:spPr bwMode="auto">
            <a:xfrm>
              <a:off x="1706311" y="4731279"/>
              <a:ext cx="0" cy="1079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4"/>
            <p:cNvSpPr>
              <a:spLocks noChangeAspect="1" noChangeShapeType="1"/>
            </p:cNvSpPr>
            <p:nvPr/>
          </p:nvSpPr>
          <p:spPr bwMode="auto">
            <a:xfrm>
              <a:off x="1706311" y="4870979"/>
              <a:ext cx="0" cy="1158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2215898" y="941989"/>
                <a:ext cx="2946319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98" y="941989"/>
                <a:ext cx="2946319" cy="738728"/>
              </a:xfrm>
              <a:prstGeom prst="rect">
                <a:avLst/>
              </a:prstGeom>
              <a:blipFill rotWithShape="1">
                <a:blip r:embed="rId2"/>
                <a:stretch>
                  <a:fillRect l="-13" t="-38" r="1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1728536" y="1953239"/>
                <a:ext cx="1602490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36" y="1953239"/>
                <a:ext cx="1602490" cy="399405"/>
              </a:xfrm>
              <a:prstGeom prst="rect">
                <a:avLst/>
              </a:prstGeom>
              <a:blipFill rotWithShape="1">
                <a:blip r:embed="rId3"/>
                <a:stretch>
                  <a:fillRect l="-4" t="-154" r="-606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Object 445"/>
          <p:cNvGraphicFramePr>
            <a:graphicFrameLocks noChangeAspect="1"/>
          </p:cNvGraphicFramePr>
          <p:nvPr/>
        </p:nvGraphicFramePr>
        <p:xfrm>
          <a:off x="5899858" y="1428197"/>
          <a:ext cx="2598737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38" name="公式" r:id="rId4" imgW="45110400" imgH="14630400" progId="Equation.3">
                  <p:embed/>
                </p:oleObj>
              </mc:Choice>
              <mc:Fallback>
                <p:oleObj name="公式" r:id="rId4" imgW="45110400" imgH="14630400" progId="Equation.3">
                  <p:embed/>
                  <p:pic>
                    <p:nvPicPr>
                      <p:cNvPr id="0" name="Object 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858" y="1428197"/>
                        <a:ext cx="2598737" cy="836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46"/>
          <p:cNvGraphicFramePr>
            <a:graphicFrameLocks noChangeAspect="1"/>
          </p:cNvGraphicFramePr>
          <p:nvPr/>
        </p:nvGraphicFramePr>
        <p:xfrm>
          <a:off x="5676979" y="2405488"/>
          <a:ext cx="290195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39" name="公式" r:id="rId6" imgW="50393600" imgH="14630400" progId="Equation.3">
                  <p:embed/>
                </p:oleObj>
              </mc:Choice>
              <mc:Fallback>
                <p:oleObj name="公式" r:id="rId6" imgW="50393600" imgH="14630400" progId="Equation.3">
                  <p:embed/>
                  <p:pic>
                    <p:nvPicPr>
                      <p:cNvPr id="0" name="Object 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79" y="2405488"/>
                        <a:ext cx="2901950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组合 58"/>
          <p:cNvGrpSpPr/>
          <p:nvPr/>
        </p:nvGrpSpPr>
        <p:grpSpPr>
          <a:xfrm>
            <a:off x="4563183" y="3921724"/>
            <a:ext cx="2879548" cy="2211387"/>
            <a:chOff x="4575683" y="3757347"/>
            <a:chExt cx="2879548" cy="2211387"/>
          </a:xfrm>
        </p:grpSpPr>
        <p:sp>
          <p:nvSpPr>
            <p:cNvPr id="7" name="Freeform 37"/>
            <p:cNvSpPr/>
            <p:nvPr/>
          </p:nvSpPr>
          <p:spPr bwMode="auto">
            <a:xfrm>
              <a:off x="5940933" y="4209784"/>
              <a:ext cx="1255713" cy="1360487"/>
            </a:xfrm>
            <a:custGeom>
              <a:avLst/>
              <a:gdLst>
                <a:gd name="T0" fmla="*/ 0 w 820"/>
                <a:gd name="T1" fmla="*/ 3600 h 204"/>
                <a:gd name="T2" fmla="*/ 0 w 820"/>
                <a:gd name="T3" fmla="*/ 0 h 204"/>
                <a:gd name="T4" fmla="*/ 763 w 820"/>
                <a:gd name="T5" fmla="*/ 0 h 204"/>
                <a:gd name="T6" fmla="*/ 0 60000 65536"/>
                <a:gd name="T7" fmla="*/ 0 60000 65536"/>
                <a:gd name="T8" fmla="*/ 0 60000 65536"/>
                <a:gd name="T9" fmla="*/ 0 w 820"/>
                <a:gd name="T10" fmla="*/ 0 h 204"/>
                <a:gd name="T11" fmla="*/ 820 w 820"/>
                <a:gd name="T12" fmla="*/ 204 h 2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0" h="204">
                  <a:moveTo>
                    <a:pt x="0" y="204"/>
                  </a:moveTo>
                  <a:lnTo>
                    <a:pt x="0" y="0"/>
                  </a:lnTo>
                  <a:lnTo>
                    <a:pt x="820" y="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utoShape 38"/>
            <p:cNvSpPr>
              <a:spLocks noChangeArrowheads="1"/>
            </p:cNvSpPr>
            <p:nvPr/>
          </p:nvSpPr>
          <p:spPr bwMode="auto">
            <a:xfrm rot="5400000">
              <a:off x="5740908" y="4620947"/>
              <a:ext cx="387350" cy="374650"/>
            </a:xfrm>
            <a:prstGeom prst="diamond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39"/>
            <p:cNvSpPr>
              <a:spLocks noChangeShapeType="1"/>
            </p:cNvSpPr>
            <p:nvPr/>
          </p:nvSpPr>
          <p:spPr bwMode="auto">
            <a:xfrm rot="5400000">
              <a:off x="5934583" y="4617772"/>
              <a:ext cx="0" cy="374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40"/>
            <p:cNvSpPr>
              <a:spLocks noChangeShapeType="1"/>
            </p:cNvSpPr>
            <p:nvPr/>
          </p:nvSpPr>
          <p:spPr bwMode="auto">
            <a:xfrm rot="5400000">
              <a:off x="5854427" y="5176572"/>
              <a:ext cx="1714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Line 41"/>
            <p:cNvSpPr>
              <a:spLocks noChangeShapeType="1"/>
            </p:cNvSpPr>
            <p:nvPr/>
          </p:nvSpPr>
          <p:spPr bwMode="auto">
            <a:xfrm>
              <a:off x="4575683" y="5568684"/>
              <a:ext cx="2620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42"/>
            <p:cNvSpPr>
              <a:spLocks noChangeShapeType="1"/>
            </p:cNvSpPr>
            <p:nvPr/>
          </p:nvSpPr>
          <p:spPr bwMode="auto">
            <a:xfrm rot="5400000" flipH="1">
              <a:off x="6895021" y="4057384"/>
              <a:ext cx="0" cy="3048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43"/>
            <p:cNvSpPr>
              <a:spLocks noChangeArrowheads="1"/>
            </p:cNvSpPr>
            <p:nvPr/>
          </p:nvSpPr>
          <p:spPr bwMode="auto">
            <a:xfrm>
              <a:off x="6437821" y="3757347"/>
              <a:ext cx="4429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44"/>
            <p:cNvSpPr>
              <a:spLocks noChangeArrowheads="1"/>
            </p:cNvSpPr>
            <p:nvPr/>
          </p:nvSpPr>
          <p:spPr bwMode="auto">
            <a:xfrm>
              <a:off x="4774121" y="3822434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45"/>
            <p:cNvSpPr>
              <a:spLocks noChangeArrowheads="1"/>
            </p:cNvSpPr>
            <p:nvPr/>
          </p:nvSpPr>
          <p:spPr bwMode="auto">
            <a:xfrm>
              <a:off x="5532946" y="5571859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48"/>
            <p:cNvSpPr>
              <a:spLocks noChangeShapeType="1"/>
            </p:cNvSpPr>
            <p:nvPr/>
          </p:nvSpPr>
          <p:spPr bwMode="auto">
            <a:xfrm flipH="1">
              <a:off x="4575683" y="4209784"/>
              <a:ext cx="7588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4966208" y="5197209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–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7028371" y="5171809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4932871" y="4195497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7047421" y="4225659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949366" y="465547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7023703" y="4694251"/>
              <a:ext cx="431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ds</a:t>
              </a:r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6002957" y="4856312"/>
              <a:ext cx="6856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r>
                <a:rPr kumimoji="1" lang="en-US" altLang="zh-CN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6658891" y="421797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3" name="Rectangle 2"/>
          <p:cNvSpPr>
            <a:spLocks noChangeArrowheads="1"/>
          </p:cNvSpPr>
          <p:nvPr/>
        </p:nvSpPr>
        <p:spPr bwMode="auto">
          <a:xfrm>
            <a:off x="576263" y="1052513"/>
            <a:ext cx="42306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FET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放大器基本组态：</a:t>
            </a:r>
            <a:endParaRPr lang="zh-CN" altLang="zh-CN" sz="2400" b="1" noProof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1030288" y="4100513"/>
            <a:ext cx="60325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FET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组态与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BJT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组态的对应关系及特点：</a:t>
            </a:r>
            <a:endParaRPr lang="zh-CN" altLang="zh-CN" sz="2400" b="1" noProof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auto">
          <a:xfrm>
            <a:off x="1824038" y="3467100"/>
            <a:ext cx="1549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CS</a:t>
            </a:r>
            <a:r>
              <a:rPr lang="zh-CN" altLang="en-US" sz="2400" b="1">
                <a:latin typeface="Times New Roman" panose="02020603050405020304" pitchFamily="18" charset="0"/>
              </a:rPr>
              <a:t>电路</a:t>
            </a:r>
            <a:endParaRPr lang="zh-CN" sz="2400" b="1">
              <a:latin typeface="Times New Roman" panose="02020603050405020304" pitchFamily="18" charset="0"/>
            </a:endParaRPr>
          </a:p>
        </p:txBody>
      </p:sp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4394200" y="3467100"/>
            <a:ext cx="15462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</a:rPr>
              <a:t>CD</a:t>
            </a:r>
            <a:r>
              <a:rPr lang="zh-CN" altLang="en-US" sz="2400" b="1">
                <a:latin typeface="Times New Roman" panose="02020603050405020304" pitchFamily="18" charset="0"/>
              </a:rPr>
              <a:t>电路</a:t>
            </a:r>
            <a:endParaRPr lang="zh-CN" altLang="zh-CN" sz="2400" b="1" noProof="1">
              <a:latin typeface="Times New Roman" panose="02020603050405020304" pitchFamily="18" charset="0"/>
            </a:endParaRPr>
          </a:p>
        </p:txBody>
      </p:sp>
      <p:sp>
        <p:nvSpPr>
          <p:cNvPr id="217095" name="Rectangle 7"/>
          <p:cNvSpPr>
            <a:spLocks noChangeArrowheads="1"/>
          </p:cNvSpPr>
          <p:nvPr/>
        </p:nvSpPr>
        <p:spPr bwMode="auto">
          <a:xfrm>
            <a:off x="1052513" y="4890864"/>
            <a:ext cx="52260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CS</a:t>
            </a:r>
            <a:r>
              <a:rPr lang="zh-CN" altLang="en-US" sz="2400" b="1" dirty="0">
                <a:latin typeface="Times New Roman" panose="02020603050405020304" pitchFamily="18" charset="0"/>
              </a:rPr>
              <a:t>电路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</a:rPr>
              <a:t>,</a:t>
            </a:r>
            <a:r>
              <a:rPr lang="en-US" altLang="zh-CN" sz="2400" b="1" dirty="0">
                <a:latin typeface="楷体_GB2312"/>
                <a:ea typeface="楷体_GB2312"/>
                <a:cs typeface="楷体_GB231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</a:rPr>
              <a:t>大；反相。</a:t>
            </a:r>
            <a:endParaRPr 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17096" name="Rectangle 8"/>
          <p:cNvSpPr>
            <a:spLocks noChangeArrowheads="1"/>
          </p:cNvSpPr>
          <p:nvPr/>
        </p:nvSpPr>
        <p:spPr bwMode="auto">
          <a:xfrm>
            <a:off x="1052513" y="5348064"/>
            <a:ext cx="73215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</a:rPr>
              <a:t>CD</a:t>
            </a:r>
            <a:r>
              <a:rPr lang="zh-CN" altLang="en-US" sz="2400" b="1" dirty="0">
                <a:latin typeface="Times New Roman" panose="02020603050405020304" pitchFamily="18" charset="0"/>
              </a:rPr>
              <a:t>电路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大，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</a:rPr>
              <a:t>小；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V</a:t>
            </a:r>
            <a:r>
              <a:rPr lang="en-US" altLang="zh-CN" sz="2400" b="1" dirty="0">
                <a:latin typeface="Times New Roman" panose="02020603050405020304" pitchFamily="18" charset="0"/>
              </a:rPr>
              <a:t>&lt;1</a:t>
            </a:r>
            <a:r>
              <a:rPr lang="en-US" altLang="zh-CN" sz="2400" b="1" dirty="0"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宋体" panose="02010600030101010101" pitchFamily="2" charset="-122"/>
              </a:rPr>
              <a:t>同相</a:t>
            </a:r>
            <a:r>
              <a:rPr lang="en-US" altLang="zh-CN" sz="2400" b="1" dirty="0">
                <a:latin typeface="宋体" panose="02010600030101010101" pitchFamily="2" charset="-122"/>
              </a:rPr>
              <a:t>)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sz="2400" b="1" dirty="0">
              <a:latin typeface="宋体" panose="02010600030101010101" pitchFamily="2" charset="-122"/>
            </a:endParaRPr>
          </a:p>
        </p:txBody>
      </p:sp>
      <p:grpSp>
        <p:nvGrpSpPr>
          <p:cNvPr id="217098" name="Group 10"/>
          <p:cNvGrpSpPr/>
          <p:nvPr/>
        </p:nvGrpSpPr>
        <p:grpSpPr bwMode="auto">
          <a:xfrm>
            <a:off x="1403350" y="1901825"/>
            <a:ext cx="1817688" cy="1447800"/>
            <a:chOff x="792" y="2519"/>
            <a:chExt cx="1145" cy="912"/>
          </a:xfrm>
        </p:grpSpPr>
        <p:sp>
          <p:nvSpPr>
            <p:cNvPr id="817207" name="Line 11"/>
            <p:cNvSpPr>
              <a:spLocks noChangeAspect="1" noChangeShapeType="1"/>
            </p:cNvSpPr>
            <p:nvPr/>
          </p:nvSpPr>
          <p:spPr bwMode="auto">
            <a:xfrm>
              <a:off x="1404" y="2998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08" name="Line 12"/>
            <p:cNvSpPr>
              <a:spLocks noChangeShapeType="1"/>
            </p:cNvSpPr>
            <p:nvPr/>
          </p:nvSpPr>
          <p:spPr bwMode="auto">
            <a:xfrm>
              <a:off x="1030" y="2931"/>
              <a:ext cx="3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09" name="Line 13"/>
            <p:cNvSpPr>
              <a:spLocks noChangeAspect="1" noChangeShapeType="1"/>
            </p:cNvSpPr>
            <p:nvPr/>
          </p:nvSpPr>
          <p:spPr bwMode="auto">
            <a:xfrm>
              <a:off x="1354" y="2874"/>
              <a:ext cx="0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10" name="Line 14"/>
            <p:cNvSpPr>
              <a:spLocks noChangeAspect="1" noChangeShapeType="1"/>
            </p:cNvSpPr>
            <p:nvPr/>
          </p:nvSpPr>
          <p:spPr bwMode="auto">
            <a:xfrm>
              <a:off x="1408" y="3031"/>
              <a:ext cx="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11" name="Oval 15"/>
            <p:cNvSpPr>
              <a:spLocks noChangeAspect="1" noChangeArrowheads="1"/>
            </p:cNvSpPr>
            <p:nvPr/>
          </p:nvSpPr>
          <p:spPr bwMode="auto">
            <a:xfrm>
              <a:off x="1279" y="2783"/>
              <a:ext cx="306" cy="30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212" name="Freeform 16"/>
            <p:cNvSpPr/>
            <p:nvPr/>
          </p:nvSpPr>
          <p:spPr bwMode="auto">
            <a:xfrm>
              <a:off x="1408" y="2531"/>
              <a:ext cx="89" cy="326"/>
            </a:xfrm>
            <a:custGeom>
              <a:avLst/>
              <a:gdLst>
                <a:gd name="T0" fmla="*/ 0 w 276"/>
                <a:gd name="T1" fmla="*/ 264 h 402"/>
                <a:gd name="T2" fmla="*/ 29 w 276"/>
                <a:gd name="T3" fmla="*/ 264 h 402"/>
                <a:gd name="T4" fmla="*/ 29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213" name="Freeform 17"/>
            <p:cNvSpPr/>
            <p:nvPr/>
          </p:nvSpPr>
          <p:spPr bwMode="auto">
            <a:xfrm flipV="1">
              <a:off x="1404" y="2938"/>
              <a:ext cx="93" cy="493"/>
            </a:xfrm>
            <a:custGeom>
              <a:avLst/>
              <a:gdLst>
                <a:gd name="T0" fmla="*/ 0 w 276"/>
                <a:gd name="T1" fmla="*/ 605 h 402"/>
                <a:gd name="T2" fmla="*/ 31 w 276"/>
                <a:gd name="T3" fmla="*/ 605 h 402"/>
                <a:gd name="T4" fmla="*/ 31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214" name="Rectangle 18"/>
            <p:cNvSpPr>
              <a:spLocks noChangeAspect="1" noChangeArrowheads="1"/>
            </p:cNvSpPr>
            <p:nvPr/>
          </p:nvSpPr>
          <p:spPr bwMode="auto">
            <a:xfrm>
              <a:off x="1731" y="3161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817215" name="Line 19"/>
            <p:cNvSpPr>
              <a:spLocks noChangeShapeType="1"/>
            </p:cNvSpPr>
            <p:nvPr/>
          </p:nvSpPr>
          <p:spPr bwMode="auto">
            <a:xfrm>
              <a:off x="1024" y="3340"/>
              <a:ext cx="8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16" name="Line 20"/>
            <p:cNvSpPr>
              <a:spLocks noChangeShapeType="1"/>
            </p:cNvSpPr>
            <p:nvPr/>
          </p:nvSpPr>
          <p:spPr bwMode="auto">
            <a:xfrm>
              <a:off x="1422" y="3422"/>
              <a:ext cx="1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17" name="Line 21"/>
            <p:cNvSpPr>
              <a:spLocks noChangeShapeType="1"/>
            </p:cNvSpPr>
            <p:nvPr/>
          </p:nvSpPr>
          <p:spPr bwMode="auto">
            <a:xfrm>
              <a:off x="1501" y="2536"/>
              <a:ext cx="3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18" name="Oval 22"/>
            <p:cNvSpPr>
              <a:spLocks noChangeArrowheads="1"/>
            </p:cNvSpPr>
            <p:nvPr/>
          </p:nvSpPr>
          <p:spPr bwMode="auto">
            <a:xfrm>
              <a:off x="1482" y="3326"/>
              <a:ext cx="34" cy="3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111" name="Rectangle 23"/>
            <p:cNvSpPr>
              <a:spLocks noChangeArrowheads="1"/>
            </p:cNvSpPr>
            <p:nvPr/>
          </p:nvSpPr>
          <p:spPr bwMode="auto">
            <a:xfrm>
              <a:off x="812" y="2801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2" name="Rectangle 24"/>
            <p:cNvSpPr>
              <a:spLocks noChangeArrowheads="1"/>
            </p:cNvSpPr>
            <p:nvPr/>
          </p:nvSpPr>
          <p:spPr bwMode="auto">
            <a:xfrm>
              <a:off x="792" y="2958"/>
              <a:ext cx="216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3" name="Rectangle 25"/>
            <p:cNvSpPr>
              <a:spLocks noChangeArrowheads="1"/>
            </p:cNvSpPr>
            <p:nvPr/>
          </p:nvSpPr>
          <p:spPr bwMode="auto">
            <a:xfrm>
              <a:off x="1720" y="2531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4" name="Rectangle 26"/>
            <p:cNvSpPr>
              <a:spLocks noChangeArrowheads="1"/>
            </p:cNvSpPr>
            <p:nvPr/>
          </p:nvSpPr>
          <p:spPr bwMode="auto">
            <a:xfrm>
              <a:off x="1698" y="2826"/>
              <a:ext cx="239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5" name="Rectangle 27"/>
            <p:cNvSpPr>
              <a:spLocks noChangeArrowheads="1"/>
            </p:cNvSpPr>
            <p:nvPr/>
          </p:nvSpPr>
          <p:spPr bwMode="auto">
            <a:xfrm>
              <a:off x="1475" y="2519"/>
              <a:ext cx="232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6" name="Rectangle 28"/>
            <p:cNvSpPr>
              <a:spLocks noChangeArrowheads="1"/>
            </p:cNvSpPr>
            <p:nvPr/>
          </p:nvSpPr>
          <p:spPr bwMode="auto">
            <a:xfrm>
              <a:off x="1016" y="2705"/>
              <a:ext cx="280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endParaRPr kumimoji="1" lang="en-US" altLang="zh-CN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17" name="Rectangle 29"/>
            <p:cNvSpPr>
              <a:spLocks noChangeArrowheads="1"/>
            </p:cNvSpPr>
            <p:nvPr/>
          </p:nvSpPr>
          <p:spPr bwMode="auto">
            <a:xfrm>
              <a:off x="1494" y="3057"/>
              <a:ext cx="205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7226" name="Rectangle 30"/>
            <p:cNvSpPr>
              <a:spLocks noChangeAspect="1" noChangeArrowheads="1"/>
            </p:cNvSpPr>
            <p:nvPr/>
          </p:nvSpPr>
          <p:spPr bwMode="auto">
            <a:xfrm>
              <a:off x="827" y="3199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817227" name="Line 31"/>
            <p:cNvSpPr>
              <a:spLocks noChangeAspect="1" noChangeShapeType="1"/>
            </p:cNvSpPr>
            <p:nvPr/>
          </p:nvSpPr>
          <p:spPr bwMode="auto">
            <a:xfrm>
              <a:off x="1404" y="2910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28" name="Line 32"/>
            <p:cNvSpPr>
              <a:spLocks noChangeAspect="1" noChangeShapeType="1"/>
            </p:cNvSpPr>
            <p:nvPr/>
          </p:nvSpPr>
          <p:spPr bwMode="auto">
            <a:xfrm>
              <a:off x="1404" y="2827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7121" name="Group 33"/>
          <p:cNvGrpSpPr/>
          <p:nvPr/>
        </p:nvGrpSpPr>
        <p:grpSpPr bwMode="auto">
          <a:xfrm>
            <a:off x="3705225" y="1835150"/>
            <a:ext cx="1817688" cy="1471613"/>
            <a:chOff x="2594" y="2467"/>
            <a:chExt cx="1145" cy="927"/>
          </a:xfrm>
        </p:grpSpPr>
        <p:sp>
          <p:nvSpPr>
            <p:cNvPr id="817185" name="Line 34"/>
            <p:cNvSpPr>
              <a:spLocks noChangeAspect="1" noChangeShapeType="1"/>
            </p:cNvSpPr>
            <p:nvPr/>
          </p:nvSpPr>
          <p:spPr bwMode="auto">
            <a:xfrm>
              <a:off x="3206" y="2955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86" name="Line 35"/>
            <p:cNvSpPr>
              <a:spLocks noChangeShapeType="1"/>
            </p:cNvSpPr>
            <p:nvPr/>
          </p:nvSpPr>
          <p:spPr bwMode="auto">
            <a:xfrm>
              <a:off x="2832" y="2888"/>
              <a:ext cx="3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87" name="Line 36"/>
            <p:cNvSpPr>
              <a:spLocks noChangeAspect="1" noChangeShapeType="1"/>
            </p:cNvSpPr>
            <p:nvPr/>
          </p:nvSpPr>
          <p:spPr bwMode="auto">
            <a:xfrm>
              <a:off x="3156" y="2831"/>
              <a:ext cx="0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88" name="Line 37"/>
            <p:cNvSpPr>
              <a:spLocks noChangeAspect="1" noChangeShapeType="1"/>
            </p:cNvSpPr>
            <p:nvPr/>
          </p:nvSpPr>
          <p:spPr bwMode="auto">
            <a:xfrm>
              <a:off x="3205" y="2813"/>
              <a:ext cx="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89" name="Oval 38"/>
            <p:cNvSpPr>
              <a:spLocks noChangeAspect="1" noChangeArrowheads="1"/>
            </p:cNvSpPr>
            <p:nvPr/>
          </p:nvSpPr>
          <p:spPr bwMode="auto">
            <a:xfrm>
              <a:off x="3081" y="2740"/>
              <a:ext cx="306" cy="30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190" name="Freeform 39"/>
            <p:cNvSpPr/>
            <p:nvPr/>
          </p:nvSpPr>
          <p:spPr bwMode="auto">
            <a:xfrm flipV="1">
              <a:off x="3210" y="2980"/>
              <a:ext cx="89" cy="414"/>
            </a:xfrm>
            <a:custGeom>
              <a:avLst/>
              <a:gdLst>
                <a:gd name="T0" fmla="*/ 0 w 276"/>
                <a:gd name="T1" fmla="*/ 426 h 402"/>
                <a:gd name="T2" fmla="*/ 29 w 276"/>
                <a:gd name="T3" fmla="*/ 426 h 402"/>
                <a:gd name="T4" fmla="*/ 29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191" name="Freeform 40"/>
            <p:cNvSpPr/>
            <p:nvPr/>
          </p:nvSpPr>
          <p:spPr bwMode="auto">
            <a:xfrm>
              <a:off x="3206" y="2489"/>
              <a:ext cx="93" cy="406"/>
            </a:xfrm>
            <a:custGeom>
              <a:avLst/>
              <a:gdLst>
                <a:gd name="T0" fmla="*/ 0 w 276"/>
                <a:gd name="T1" fmla="*/ 410 h 402"/>
                <a:gd name="T2" fmla="*/ 31 w 276"/>
                <a:gd name="T3" fmla="*/ 410 h 402"/>
                <a:gd name="T4" fmla="*/ 31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7192" name="Rectangle 41"/>
            <p:cNvSpPr>
              <a:spLocks noChangeAspect="1" noChangeArrowheads="1"/>
            </p:cNvSpPr>
            <p:nvPr/>
          </p:nvSpPr>
          <p:spPr bwMode="auto">
            <a:xfrm>
              <a:off x="3533" y="3118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817193" name="Line 42"/>
            <p:cNvSpPr>
              <a:spLocks noChangeShapeType="1"/>
            </p:cNvSpPr>
            <p:nvPr/>
          </p:nvSpPr>
          <p:spPr bwMode="auto">
            <a:xfrm>
              <a:off x="2826" y="3297"/>
              <a:ext cx="8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94" name="Line 43"/>
            <p:cNvSpPr>
              <a:spLocks noChangeShapeType="1"/>
            </p:cNvSpPr>
            <p:nvPr/>
          </p:nvSpPr>
          <p:spPr bwMode="auto">
            <a:xfrm>
              <a:off x="3229" y="3389"/>
              <a:ext cx="1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95" name="Line 44"/>
            <p:cNvSpPr>
              <a:spLocks noChangeShapeType="1"/>
            </p:cNvSpPr>
            <p:nvPr/>
          </p:nvSpPr>
          <p:spPr bwMode="auto">
            <a:xfrm>
              <a:off x="3303" y="2493"/>
              <a:ext cx="3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196" name="Oval 45"/>
            <p:cNvSpPr>
              <a:spLocks noChangeArrowheads="1"/>
            </p:cNvSpPr>
            <p:nvPr/>
          </p:nvSpPr>
          <p:spPr bwMode="auto">
            <a:xfrm>
              <a:off x="3284" y="3283"/>
              <a:ext cx="34" cy="3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134" name="Rectangle 46"/>
            <p:cNvSpPr>
              <a:spLocks noChangeArrowheads="1"/>
            </p:cNvSpPr>
            <p:nvPr/>
          </p:nvSpPr>
          <p:spPr bwMode="auto">
            <a:xfrm>
              <a:off x="2614" y="2758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35" name="Rectangle 47"/>
            <p:cNvSpPr>
              <a:spLocks noChangeArrowheads="1"/>
            </p:cNvSpPr>
            <p:nvPr/>
          </p:nvSpPr>
          <p:spPr bwMode="auto">
            <a:xfrm>
              <a:off x="2594" y="2915"/>
              <a:ext cx="216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36" name="Rectangle 48"/>
            <p:cNvSpPr>
              <a:spLocks noChangeArrowheads="1"/>
            </p:cNvSpPr>
            <p:nvPr/>
          </p:nvSpPr>
          <p:spPr bwMode="auto">
            <a:xfrm>
              <a:off x="3522" y="2488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37" name="Rectangle 49"/>
            <p:cNvSpPr>
              <a:spLocks noChangeArrowheads="1"/>
            </p:cNvSpPr>
            <p:nvPr/>
          </p:nvSpPr>
          <p:spPr bwMode="auto">
            <a:xfrm>
              <a:off x="3500" y="2783"/>
              <a:ext cx="239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38" name="Rectangle 50"/>
            <p:cNvSpPr>
              <a:spLocks noChangeArrowheads="1"/>
            </p:cNvSpPr>
            <p:nvPr/>
          </p:nvSpPr>
          <p:spPr bwMode="auto">
            <a:xfrm>
              <a:off x="3277" y="3033"/>
              <a:ext cx="232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D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39" name="Rectangle 51"/>
            <p:cNvSpPr>
              <a:spLocks noChangeArrowheads="1"/>
            </p:cNvSpPr>
            <p:nvPr/>
          </p:nvSpPr>
          <p:spPr bwMode="auto">
            <a:xfrm>
              <a:off x="2818" y="2662"/>
              <a:ext cx="280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endParaRPr kumimoji="1" lang="en-US" altLang="zh-CN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7140" name="Rectangle 52"/>
            <p:cNvSpPr>
              <a:spLocks noChangeArrowheads="1"/>
            </p:cNvSpPr>
            <p:nvPr/>
          </p:nvSpPr>
          <p:spPr bwMode="auto">
            <a:xfrm>
              <a:off x="3272" y="2467"/>
              <a:ext cx="205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7204" name="Rectangle 53"/>
            <p:cNvSpPr>
              <a:spLocks noChangeAspect="1" noChangeArrowheads="1"/>
            </p:cNvSpPr>
            <p:nvPr/>
          </p:nvSpPr>
          <p:spPr bwMode="auto">
            <a:xfrm>
              <a:off x="2629" y="3156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–</a:t>
              </a:r>
              <a:endParaRPr lang="en-US" altLang="zh-CN" sz="1600" b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sp>
          <p:nvSpPr>
            <p:cNvPr id="817205" name="Line 54"/>
            <p:cNvSpPr>
              <a:spLocks noChangeAspect="1" noChangeShapeType="1"/>
            </p:cNvSpPr>
            <p:nvPr/>
          </p:nvSpPr>
          <p:spPr bwMode="auto">
            <a:xfrm>
              <a:off x="3206" y="2867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206" name="Line 55"/>
            <p:cNvSpPr>
              <a:spLocks noChangeAspect="1" noChangeShapeType="1"/>
            </p:cNvSpPr>
            <p:nvPr/>
          </p:nvSpPr>
          <p:spPr bwMode="auto">
            <a:xfrm>
              <a:off x="3206" y="2784"/>
              <a:ext cx="0" cy="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1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1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17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7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7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advAuto="0" autoUpdateAnimBg="0" build="p"/>
      <p:bldP spid="217092" grpId="0" autoUpdateAnimBg="0"/>
      <p:bldP spid="217093" grpId="0" autoUpdateAnimBg="0"/>
      <p:bldP spid="217095" grpId="0" advAuto="0" autoUpdateAnimBg="0" build="p"/>
      <p:bldP spid="21709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7" name="Text Box 2"/>
          <p:cNvSpPr txBox="1">
            <a:spLocks noChangeArrowheads="1"/>
          </p:cNvSpPr>
          <p:nvPr/>
        </p:nvSpPr>
        <p:spPr bwMode="auto">
          <a:xfrm>
            <a:off x="655638" y="1089025"/>
            <a:ext cx="46497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. 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共源放大器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CS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电路）</a:t>
            </a:r>
            <a:endParaRPr lang="zh-CN" altLang="en-US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auto">
          <a:xfrm>
            <a:off x="5305425" y="5143500"/>
            <a:ext cx="25130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</a:rPr>
              <a:t>共源放大电路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766763" y="1644650"/>
            <a:ext cx="81010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</a:rPr>
              <a:t>设</a:t>
            </a:r>
            <a:r>
              <a:rPr lang="en-US" altLang="zh-CN" sz="2400" b="1">
                <a:latin typeface="Times New Roman" panose="02020603050405020304" pitchFamily="18" charset="0"/>
              </a:rPr>
              <a:t>FET</a:t>
            </a:r>
            <a:r>
              <a:rPr lang="zh-CN" altLang="en-US" sz="2400" b="1">
                <a:latin typeface="Times New Roman" panose="02020603050405020304" pitchFamily="18" charset="0"/>
              </a:rPr>
              <a:t>工作在放大区，计算放大器交流参数</a:t>
            </a:r>
            <a:r>
              <a:rPr lang="en-US" altLang="zh-CN" sz="2400" b="1" i="1">
                <a:latin typeface="Times New Roman" panose="02020603050405020304" pitchFamily="18" charset="0"/>
              </a:rPr>
              <a:t>R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i </a:t>
            </a:r>
            <a:r>
              <a:rPr lang="zh-CN" altLang="en-US" sz="2400" b="1" i="1"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</a:rPr>
              <a:t>R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o </a:t>
            </a:r>
            <a:r>
              <a:rPr lang="zh-CN" altLang="en-US" sz="2400" b="1" i="1"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V 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8117" name="Text Box 5"/>
          <p:cNvSpPr txBox="1">
            <a:spLocks noChangeArrowheads="1"/>
          </p:cNvSpPr>
          <p:nvPr/>
        </p:nvSpPr>
        <p:spPr bwMode="auto">
          <a:xfrm>
            <a:off x="825500" y="2268538"/>
            <a:ext cx="19796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分析步骤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:</a:t>
            </a:r>
            <a:endParaRPr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754063" y="4916488"/>
            <a:ext cx="39131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>
                <a:latin typeface="楷体_GB2312"/>
              </a:rPr>
              <a:t>⑤</a:t>
            </a:r>
            <a:r>
              <a:rPr lang="zh-CN" altLang="en-US" sz="2400" b="1">
                <a:latin typeface="Times New Roman" panose="02020603050405020304" pitchFamily="18" charset="0"/>
              </a:rPr>
              <a:t>计算</a:t>
            </a:r>
            <a:r>
              <a:rPr lang="en-US" altLang="zh-CN" sz="2400" b="1" i="1"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/>
                <a:cs typeface="楷体_GB2312"/>
              </a:rPr>
              <a:t>i </a:t>
            </a:r>
            <a:r>
              <a:rPr lang="zh-CN" altLang="en-US" sz="2400" b="1"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/>
                <a:cs typeface="楷体_GB2312"/>
              </a:rPr>
              <a:t>o </a:t>
            </a:r>
            <a:r>
              <a:rPr lang="zh-CN" altLang="en-US" sz="2400" b="1">
                <a:latin typeface="Times New Roman" panose="02020603050405020304" pitchFamily="18" charset="0"/>
                <a:ea typeface="楷体_GB2312"/>
                <a:cs typeface="楷体_GB2312"/>
              </a:rPr>
              <a:t>、</a:t>
            </a:r>
            <a:r>
              <a:rPr lang="en-US" altLang="zh-CN" sz="2400" b="1" i="1">
                <a:latin typeface="Times New Roman" panose="02020603050405020304" pitchFamily="18" charset="0"/>
                <a:ea typeface="楷体_GB2312"/>
                <a:cs typeface="楷体_GB2312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/>
                <a:cs typeface="楷体_GB2312"/>
              </a:rPr>
              <a:t>V 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8119" name="Rectangle 7"/>
          <p:cNvSpPr>
            <a:spLocks noChangeArrowheads="1"/>
          </p:cNvSpPr>
          <p:nvPr/>
        </p:nvSpPr>
        <p:spPr bwMode="auto">
          <a:xfrm>
            <a:off x="754063" y="3344863"/>
            <a:ext cx="23320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anose="02010600030101010101" pitchFamily="2" charset="-122"/>
              </a:rPr>
              <a:t>②</a:t>
            </a:r>
            <a:r>
              <a:rPr lang="zh-CN" altLang="en-US" sz="2400" b="1">
                <a:latin typeface="宋体" panose="02010600030101010101" pitchFamily="2" charset="-122"/>
              </a:rPr>
              <a:t>计算</a:t>
            </a:r>
            <a:r>
              <a:rPr lang="en-US" altLang="zh-CN" sz="2400" b="1">
                <a:latin typeface="Times New Roman" panose="02020603050405020304" pitchFamily="18" charset="0"/>
                <a:ea typeface="楷体_GB2312"/>
                <a:cs typeface="楷体_GB2312"/>
              </a:rPr>
              <a:t>g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_GB2312"/>
                <a:cs typeface="楷体_GB2312"/>
              </a:rPr>
              <a:t>m</a:t>
            </a:r>
            <a:r>
              <a:rPr lang="en-US" altLang="zh-CN" sz="2400" b="1">
                <a:latin typeface="宋体" panose="02010600030101010101" pitchFamily="2" charset="-122"/>
              </a:rPr>
              <a:t>;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  <p:sp>
        <p:nvSpPr>
          <p:cNvPr id="218120" name="Rectangle 8"/>
          <p:cNvSpPr>
            <a:spLocks noChangeArrowheads="1"/>
          </p:cNvSpPr>
          <p:nvPr/>
        </p:nvSpPr>
        <p:spPr bwMode="auto">
          <a:xfrm>
            <a:off x="754063" y="4338638"/>
            <a:ext cx="36655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zh-CN" sz="2400" b="1" dirty="0">
                <a:latin typeface="宋体" panose="02010600030101010101" pitchFamily="2" charset="-122"/>
              </a:rPr>
              <a:t>④</a:t>
            </a:r>
            <a:r>
              <a:rPr lang="zh-CN" altLang="en-US" sz="2400" b="1" dirty="0">
                <a:latin typeface="宋体" panose="02010600030101010101" pitchFamily="2" charset="-122"/>
              </a:rPr>
              <a:t>画微变等效电路</a:t>
            </a:r>
            <a:r>
              <a:rPr lang="en-US" altLang="zh-CN" sz="2400" b="1" dirty="0">
                <a:latin typeface="宋体" panose="02010600030101010101" pitchFamily="2" charset="-122"/>
              </a:rPr>
              <a:t>;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218121" name="Rectangle 9"/>
          <p:cNvSpPr>
            <a:spLocks noChangeArrowheads="1"/>
          </p:cNvSpPr>
          <p:nvPr/>
        </p:nvSpPr>
        <p:spPr bwMode="auto">
          <a:xfrm>
            <a:off x="754063" y="3841750"/>
            <a:ext cx="31686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anose="02010600030101010101" pitchFamily="2" charset="-122"/>
              </a:rPr>
              <a:t>③</a:t>
            </a:r>
            <a:r>
              <a:rPr lang="zh-CN" altLang="en-US" sz="2400" b="1">
                <a:latin typeface="宋体" panose="02010600030101010101" pitchFamily="2" charset="-122"/>
              </a:rPr>
              <a:t>画交流通路</a:t>
            </a:r>
            <a:r>
              <a:rPr lang="en-US" altLang="zh-CN" sz="2400" b="1">
                <a:latin typeface="宋体" panose="02010600030101010101" pitchFamily="2" charset="-122"/>
              </a:rPr>
              <a:t>;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  <p:sp>
        <p:nvSpPr>
          <p:cNvPr id="218122" name="Rectangle 10"/>
          <p:cNvSpPr>
            <a:spLocks noChangeArrowheads="1"/>
          </p:cNvSpPr>
          <p:nvPr/>
        </p:nvSpPr>
        <p:spPr bwMode="auto">
          <a:xfrm>
            <a:off x="754063" y="2849563"/>
            <a:ext cx="37734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①</a:t>
            </a:r>
            <a:r>
              <a:rPr lang="zh-CN" altLang="en-US" sz="2400" b="1" dirty="0">
                <a:latin typeface="Times New Roman" panose="02020603050405020304" pitchFamily="18" charset="0"/>
              </a:rPr>
              <a:t>画直流通路，计算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;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grpSp>
        <p:nvGrpSpPr>
          <p:cNvPr id="818186" name="Group 11"/>
          <p:cNvGrpSpPr/>
          <p:nvPr/>
        </p:nvGrpSpPr>
        <p:grpSpPr bwMode="auto">
          <a:xfrm>
            <a:off x="4419600" y="2506663"/>
            <a:ext cx="3568700" cy="2463800"/>
            <a:chOff x="2784" y="1579"/>
            <a:chExt cx="2248" cy="1552"/>
          </a:xfrm>
        </p:grpSpPr>
        <p:sp>
          <p:nvSpPr>
            <p:cNvPr id="818187" name="Line 12"/>
            <p:cNvSpPr>
              <a:spLocks noChangeShapeType="1"/>
            </p:cNvSpPr>
            <p:nvPr/>
          </p:nvSpPr>
          <p:spPr bwMode="auto">
            <a:xfrm flipH="1">
              <a:off x="2872" y="2316"/>
              <a:ext cx="1025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88" name="Line 13"/>
            <p:cNvSpPr>
              <a:spLocks noChangeShapeType="1"/>
            </p:cNvSpPr>
            <p:nvPr/>
          </p:nvSpPr>
          <p:spPr bwMode="auto">
            <a:xfrm>
              <a:off x="4119" y="2546"/>
              <a:ext cx="0" cy="565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89" name="Line 14"/>
            <p:cNvSpPr>
              <a:spLocks noChangeShapeType="1"/>
            </p:cNvSpPr>
            <p:nvPr/>
          </p:nvSpPr>
          <p:spPr bwMode="auto">
            <a:xfrm>
              <a:off x="4053" y="3131"/>
              <a:ext cx="14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90" name="Freeform 15"/>
            <p:cNvSpPr/>
            <p:nvPr/>
          </p:nvSpPr>
          <p:spPr bwMode="auto">
            <a:xfrm>
              <a:off x="3639" y="1633"/>
              <a:ext cx="961" cy="1394"/>
            </a:xfrm>
            <a:custGeom>
              <a:avLst/>
              <a:gdLst>
                <a:gd name="T0" fmla="*/ 0 w 960"/>
                <a:gd name="T1" fmla="*/ 8097 h 240"/>
                <a:gd name="T2" fmla="*/ 0 w 960"/>
                <a:gd name="T3" fmla="*/ 0 h 240"/>
                <a:gd name="T4" fmla="*/ 962 w 960"/>
                <a:gd name="T5" fmla="*/ 0 h 240"/>
                <a:gd name="T6" fmla="*/ 0 60000 65536"/>
                <a:gd name="T7" fmla="*/ 0 60000 65536"/>
                <a:gd name="T8" fmla="*/ 0 60000 65536"/>
                <a:gd name="T9" fmla="*/ 0 w 960"/>
                <a:gd name="T10" fmla="*/ 0 h 240"/>
                <a:gd name="T11" fmla="*/ 960 w 96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240">
                  <a:moveTo>
                    <a:pt x="0" y="240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8" name="Text Box 16"/>
            <p:cNvSpPr txBox="1">
              <a:spLocks noChangeArrowheads="1"/>
            </p:cNvSpPr>
            <p:nvPr/>
          </p:nvSpPr>
          <p:spPr bwMode="auto">
            <a:xfrm>
              <a:off x="4524" y="1579"/>
              <a:ext cx="50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+V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DD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8129" name="Text Box 17"/>
            <p:cNvSpPr txBox="1">
              <a:spLocks noChangeArrowheads="1"/>
            </p:cNvSpPr>
            <p:nvPr/>
          </p:nvSpPr>
          <p:spPr bwMode="auto">
            <a:xfrm>
              <a:off x="3821" y="1687"/>
              <a:ext cx="342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8130" name="Text Box 18"/>
            <p:cNvSpPr txBox="1">
              <a:spLocks noChangeArrowheads="1"/>
            </p:cNvSpPr>
            <p:nvPr/>
          </p:nvSpPr>
          <p:spPr bwMode="auto">
            <a:xfrm>
              <a:off x="3837" y="2697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8194" name="Freeform 19"/>
            <p:cNvSpPr/>
            <p:nvPr/>
          </p:nvSpPr>
          <p:spPr bwMode="auto">
            <a:xfrm>
              <a:off x="4122" y="2619"/>
              <a:ext cx="219" cy="414"/>
            </a:xfrm>
            <a:custGeom>
              <a:avLst/>
              <a:gdLst>
                <a:gd name="T0" fmla="*/ 0 w 240"/>
                <a:gd name="T1" fmla="*/ 0 h 192"/>
                <a:gd name="T2" fmla="*/ 200 w 240"/>
                <a:gd name="T3" fmla="*/ 0 h 192"/>
                <a:gd name="T4" fmla="*/ 200 w 240"/>
                <a:gd name="T5" fmla="*/ 893 h 192"/>
                <a:gd name="T6" fmla="*/ 0 60000 65536"/>
                <a:gd name="T7" fmla="*/ 0 60000 65536"/>
                <a:gd name="T8" fmla="*/ 0 60000 65536"/>
                <a:gd name="T9" fmla="*/ 0 w 240"/>
                <a:gd name="T10" fmla="*/ 0 h 192"/>
                <a:gd name="T11" fmla="*/ 240 w 2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192">
                  <a:moveTo>
                    <a:pt x="0" y="0"/>
                  </a:moveTo>
                  <a:lnTo>
                    <a:pt x="240" y="0"/>
                  </a:lnTo>
                  <a:lnTo>
                    <a:pt x="240" y="192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95" name="Oval 20"/>
            <p:cNvSpPr>
              <a:spLocks noChangeArrowheads="1"/>
            </p:cNvSpPr>
            <p:nvPr/>
          </p:nvSpPr>
          <p:spPr bwMode="auto">
            <a:xfrm>
              <a:off x="4099" y="3009"/>
              <a:ext cx="44" cy="4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96" name="Text Box 21"/>
            <p:cNvSpPr txBox="1">
              <a:spLocks noChangeArrowheads="1"/>
            </p:cNvSpPr>
            <p:nvPr/>
          </p:nvSpPr>
          <p:spPr bwMode="auto">
            <a:xfrm>
              <a:off x="4307" y="2543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18197" name="Line 22"/>
            <p:cNvSpPr>
              <a:spLocks noChangeShapeType="1"/>
            </p:cNvSpPr>
            <p:nvPr/>
          </p:nvSpPr>
          <p:spPr bwMode="auto">
            <a:xfrm>
              <a:off x="4118" y="1630"/>
              <a:ext cx="0" cy="1498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198" name="Freeform 23"/>
            <p:cNvSpPr/>
            <p:nvPr/>
          </p:nvSpPr>
          <p:spPr bwMode="auto">
            <a:xfrm>
              <a:off x="3232" y="2317"/>
              <a:ext cx="399" cy="203"/>
            </a:xfrm>
            <a:custGeom>
              <a:avLst/>
              <a:gdLst>
                <a:gd name="T0" fmla="*/ 1106 w 144"/>
                <a:gd name="T1" fmla="*/ 172 h 240"/>
                <a:gd name="T2" fmla="*/ 0 w 144"/>
                <a:gd name="T3" fmla="*/ 172 h 240"/>
                <a:gd name="T4" fmla="*/ 0 w 144"/>
                <a:gd name="T5" fmla="*/ 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144" y="240"/>
                  </a:moveTo>
                  <a:lnTo>
                    <a:pt x="0" y="240"/>
                  </a:lnTo>
                  <a:lnTo>
                    <a:pt x="0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36" name="Text Box 24"/>
            <p:cNvSpPr txBox="1">
              <a:spLocks noChangeArrowheads="1"/>
            </p:cNvSpPr>
            <p:nvPr/>
          </p:nvSpPr>
          <p:spPr bwMode="auto">
            <a:xfrm>
              <a:off x="3359" y="1793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8200" name="Text Box 25"/>
            <p:cNvSpPr txBox="1">
              <a:spLocks noChangeArrowheads="1"/>
            </p:cNvSpPr>
            <p:nvPr/>
          </p:nvSpPr>
          <p:spPr bwMode="auto">
            <a:xfrm>
              <a:off x="3385" y="2741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8138" name="Text Box 26"/>
            <p:cNvSpPr txBox="1">
              <a:spLocks noChangeArrowheads="1"/>
            </p:cNvSpPr>
            <p:nvPr/>
          </p:nvSpPr>
          <p:spPr bwMode="auto">
            <a:xfrm>
              <a:off x="3201" y="2500"/>
              <a:ext cx="34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818202" name="Group 27"/>
            <p:cNvGrpSpPr/>
            <p:nvPr/>
          </p:nvGrpSpPr>
          <p:grpSpPr bwMode="auto">
            <a:xfrm>
              <a:off x="3042" y="2257"/>
              <a:ext cx="51" cy="130"/>
              <a:chOff x="1388" y="2744"/>
              <a:chExt cx="51" cy="130"/>
            </a:xfrm>
          </p:grpSpPr>
          <p:sp>
            <p:nvSpPr>
              <p:cNvPr id="818241" name="Line 28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42" name="Line 29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43" name="Line 30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8143" name="Text Box 31"/>
            <p:cNvSpPr txBox="1">
              <a:spLocks noChangeArrowheads="1"/>
            </p:cNvSpPr>
            <p:nvPr/>
          </p:nvSpPr>
          <p:spPr bwMode="auto">
            <a:xfrm>
              <a:off x="4281" y="2297"/>
              <a:ext cx="331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8204" name="Freeform 32"/>
            <p:cNvSpPr/>
            <p:nvPr/>
          </p:nvSpPr>
          <p:spPr bwMode="auto">
            <a:xfrm>
              <a:off x="4122" y="2025"/>
              <a:ext cx="452" cy="1004"/>
            </a:xfrm>
            <a:custGeom>
              <a:avLst/>
              <a:gdLst>
                <a:gd name="T0" fmla="*/ 0 w 528"/>
                <a:gd name="T1" fmla="*/ 0 h 336"/>
                <a:gd name="T2" fmla="*/ 387 w 528"/>
                <a:gd name="T3" fmla="*/ 0 h 336"/>
                <a:gd name="T4" fmla="*/ 387 w 528"/>
                <a:gd name="T5" fmla="*/ 3000 h 336"/>
                <a:gd name="T6" fmla="*/ 0 60000 65536"/>
                <a:gd name="T7" fmla="*/ 0 60000 65536"/>
                <a:gd name="T8" fmla="*/ 0 60000 65536"/>
                <a:gd name="T9" fmla="*/ 0 w 528"/>
                <a:gd name="T10" fmla="*/ 0 h 336"/>
                <a:gd name="T11" fmla="*/ 528 w 528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336">
                  <a:moveTo>
                    <a:pt x="0" y="0"/>
                  </a:moveTo>
                  <a:lnTo>
                    <a:pt x="528" y="0"/>
                  </a:lnTo>
                  <a:lnTo>
                    <a:pt x="528" y="336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8205" name="Line 33"/>
            <p:cNvSpPr>
              <a:spLocks noChangeShapeType="1"/>
            </p:cNvSpPr>
            <p:nvPr/>
          </p:nvSpPr>
          <p:spPr bwMode="auto">
            <a:xfrm flipH="1">
              <a:off x="2873" y="3031"/>
              <a:ext cx="17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46" name="Text Box 34"/>
            <p:cNvSpPr txBox="1">
              <a:spLocks noChangeArrowheads="1"/>
            </p:cNvSpPr>
            <p:nvPr/>
          </p:nvSpPr>
          <p:spPr bwMode="auto">
            <a:xfrm>
              <a:off x="2940" y="2007"/>
              <a:ext cx="32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8147" name="Text Box 35"/>
            <p:cNvSpPr txBox="1">
              <a:spLocks noChangeArrowheads="1"/>
            </p:cNvSpPr>
            <p:nvPr/>
          </p:nvSpPr>
          <p:spPr bwMode="auto">
            <a:xfrm>
              <a:off x="4219" y="1719"/>
              <a:ext cx="32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8208" name="Rectangle 36"/>
            <p:cNvSpPr>
              <a:spLocks noChangeArrowheads="1"/>
            </p:cNvSpPr>
            <p:nvPr/>
          </p:nvSpPr>
          <p:spPr bwMode="auto">
            <a:xfrm>
              <a:off x="2784" y="2312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818209" name="Rectangle 37"/>
            <p:cNvSpPr>
              <a:spLocks noChangeArrowheads="1"/>
            </p:cNvSpPr>
            <p:nvPr/>
          </p:nvSpPr>
          <p:spPr bwMode="auto">
            <a:xfrm>
              <a:off x="2795" y="2792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818210" name="Rectangle 38"/>
            <p:cNvSpPr>
              <a:spLocks noChangeArrowheads="1"/>
            </p:cNvSpPr>
            <p:nvPr/>
          </p:nvSpPr>
          <p:spPr bwMode="auto">
            <a:xfrm>
              <a:off x="4628" y="2673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818211" name="Rectangle 39"/>
            <p:cNvSpPr>
              <a:spLocks noChangeArrowheads="1"/>
            </p:cNvSpPr>
            <p:nvPr/>
          </p:nvSpPr>
          <p:spPr bwMode="auto">
            <a:xfrm>
              <a:off x="4615" y="2047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818212" name="Rectangle 40"/>
            <p:cNvSpPr>
              <a:spLocks noChangeArrowheads="1"/>
            </p:cNvSpPr>
            <p:nvPr/>
          </p:nvSpPr>
          <p:spPr bwMode="auto">
            <a:xfrm>
              <a:off x="2784" y="2540"/>
              <a:ext cx="216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818213" name="Rectangle 41"/>
            <p:cNvSpPr>
              <a:spLocks noChangeArrowheads="1"/>
            </p:cNvSpPr>
            <p:nvPr/>
          </p:nvSpPr>
          <p:spPr bwMode="auto">
            <a:xfrm>
              <a:off x="4613" y="2342"/>
              <a:ext cx="239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18154" name="Rectangle 42"/>
            <p:cNvSpPr>
              <a:spLocks noChangeArrowheads="1"/>
            </p:cNvSpPr>
            <p:nvPr/>
          </p:nvSpPr>
          <p:spPr bwMode="auto">
            <a:xfrm>
              <a:off x="3663" y="2093"/>
              <a:ext cx="280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endParaRPr kumimoji="1" lang="en-US" altLang="zh-CN" sz="2000" b="1" noProof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818215" name="Rectangle 43"/>
            <p:cNvSpPr>
              <a:spLocks noChangeArrowheads="1"/>
            </p:cNvSpPr>
            <p:nvPr/>
          </p:nvSpPr>
          <p:spPr bwMode="auto">
            <a:xfrm>
              <a:off x="3915" y="2463"/>
              <a:ext cx="20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000" b="1" noProof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8216" name="Rectangle 44"/>
            <p:cNvSpPr>
              <a:spLocks noChangeArrowheads="1"/>
            </p:cNvSpPr>
            <p:nvPr/>
          </p:nvSpPr>
          <p:spPr bwMode="auto">
            <a:xfrm>
              <a:off x="3887" y="1936"/>
              <a:ext cx="2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sz="2000" b="1" noProof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8217" name="Freeform 45"/>
            <p:cNvSpPr/>
            <p:nvPr/>
          </p:nvSpPr>
          <p:spPr bwMode="auto">
            <a:xfrm>
              <a:off x="3611" y="2674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218" name="Freeform 46"/>
            <p:cNvSpPr/>
            <p:nvPr/>
          </p:nvSpPr>
          <p:spPr bwMode="auto">
            <a:xfrm>
              <a:off x="4091" y="2722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219" name="Freeform 47"/>
            <p:cNvSpPr/>
            <p:nvPr/>
          </p:nvSpPr>
          <p:spPr bwMode="auto">
            <a:xfrm>
              <a:off x="4083" y="1741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220" name="Freeform 48"/>
            <p:cNvSpPr/>
            <p:nvPr/>
          </p:nvSpPr>
          <p:spPr bwMode="auto">
            <a:xfrm>
              <a:off x="4537" y="2400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221" name="Freeform 49"/>
            <p:cNvSpPr/>
            <p:nvPr/>
          </p:nvSpPr>
          <p:spPr bwMode="auto">
            <a:xfrm rot="5400000">
              <a:off x="3400" y="2435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222" name="Freeform 50"/>
            <p:cNvSpPr/>
            <p:nvPr/>
          </p:nvSpPr>
          <p:spPr bwMode="auto">
            <a:xfrm>
              <a:off x="3607" y="1903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18223" name="Group 51"/>
            <p:cNvGrpSpPr/>
            <p:nvPr/>
          </p:nvGrpSpPr>
          <p:grpSpPr bwMode="auto">
            <a:xfrm>
              <a:off x="4315" y="1965"/>
              <a:ext cx="51" cy="130"/>
              <a:chOff x="1388" y="2744"/>
              <a:chExt cx="51" cy="130"/>
            </a:xfrm>
          </p:grpSpPr>
          <p:sp>
            <p:nvSpPr>
              <p:cNvPr id="818238" name="Line 52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39" name="Line 53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40" name="Line 54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8224" name="Group 55"/>
            <p:cNvGrpSpPr/>
            <p:nvPr/>
          </p:nvGrpSpPr>
          <p:grpSpPr bwMode="auto">
            <a:xfrm rot="5400000">
              <a:off x="4311" y="2753"/>
              <a:ext cx="51" cy="130"/>
              <a:chOff x="1388" y="2744"/>
              <a:chExt cx="51" cy="130"/>
            </a:xfrm>
          </p:grpSpPr>
          <p:sp>
            <p:nvSpPr>
              <p:cNvPr id="818235" name="Line 56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36" name="Line 57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37" name="Line 58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8225" name="Group 59"/>
            <p:cNvGrpSpPr/>
            <p:nvPr/>
          </p:nvGrpSpPr>
          <p:grpSpPr bwMode="auto">
            <a:xfrm>
              <a:off x="3895" y="2167"/>
              <a:ext cx="306" cy="306"/>
              <a:chOff x="4348" y="2382"/>
              <a:chExt cx="306" cy="306"/>
            </a:xfrm>
          </p:grpSpPr>
          <p:sp>
            <p:nvSpPr>
              <p:cNvPr id="818226" name="Oval 60"/>
              <p:cNvSpPr>
                <a:spLocks noChangeAspect="1" noChangeArrowheads="1"/>
              </p:cNvSpPr>
              <p:nvPr/>
            </p:nvSpPr>
            <p:spPr bwMode="auto">
              <a:xfrm>
                <a:off x="4348" y="2382"/>
                <a:ext cx="306" cy="30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27" name="Line 61"/>
              <p:cNvSpPr>
                <a:spLocks noChangeAspect="1" noChangeShapeType="1"/>
              </p:cNvSpPr>
              <p:nvPr/>
            </p:nvSpPr>
            <p:spPr bwMode="auto">
              <a:xfrm>
                <a:off x="4473" y="2597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28" name="Line 62"/>
              <p:cNvSpPr>
                <a:spLocks noChangeShapeType="1"/>
              </p:cNvSpPr>
              <p:nvPr/>
            </p:nvSpPr>
            <p:spPr bwMode="auto">
              <a:xfrm>
                <a:off x="4353" y="2530"/>
                <a:ext cx="7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29" name="Line 63"/>
              <p:cNvSpPr>
                <a:spLocks noChangeAspect="1" noChangeShapeType="1"/>
              </p:cNvSpPr>
              <p:nvPr/>
            </p:nvSpPr>
            <p:spPr bwMode="auto">
              <a:xfrm>
                <a:off x="4423" y="2473"/>
                <a:ext cx="0" cy="12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30" name="Line 64"/>
              <p:cNvSpPr>
                <a:spLocks noChangeAspect="1" noChangeShapeType="1"/>
              </p:cNvSpPr>
              <p:nvPr/>
            </p:nvSpPr>
            <p:spPr bwMode="auto">
              <a:xfrm>
                <a:off x="4477" y="2630"/>
                <a:ext cx="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31" name="Freeform 65"/>
              <p:cNvSpPr/>
              <p:nvPr/>
            </p:nvSpPr>
            <p:spPr bwMode="auto">
              <a:xfrm>
                <a:off x="4477" y="2408"/>
                <a:ext cx="89" cy="48"/>
              </a:xfrm>
              <a:custGeom>
                <a:avLst/>
                <a:gdLst>
                  <a:gd name="T0" fmla="*/ 0 w 276"/>
                  <a:gd name="T1" fmla="*/ 6 h 402"/>
                  <a:gd name="T2" fmla="*/ 29 w 276"/>
                  <a:gd name="T3" fmla="*/ 6 h 402"/>
                  <a:gd name="T4" fmla="*/ 29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32" name="Freeform 66"/>
              <p:cNvSpPr/>
              <p:nvPr/>
            </p:nvSpPr>
            <p:spPr bwMode="auto">
              <a:xfrm flipV="1">
                <a:off x="4468" y="2537"/>
                <a:ext cx="98" cy="142"/>
              </a:xfrm>
              <a:custGeom>
                <a:avLst/>
                <a:gdLst>
                  <a:gd name="T0" fmla="*/ 0 w 276"/>
                  <a:gd name="T1" fmla="*/ 50 h 402"/>
                  <a:gd name="T2" fmla="*/ 35 w 276"/>
                  <a:gd name="T3" fmla="*/ 50 h 402"/>
                  <a:gd name="T4" fmla="*/ 35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8233" name="Line 67"/>
              <p:cNvSpPr>
                <a:spLocks noChangeAspect="1" noChangeShapeType="1"/>
              </p:cNvSpPr>
              <p:nvPr/>
            </p:nvSpPr>
            <p:spPr bwMode="auto">
              <a:xfrm>
                <a:off x="4473" y="2509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8234" name="Line 68"/>
              <p:cNvSpPr>
                <a:spLocks noChangeAspect="1" noChangeShapeType="1"/>
              </p:cNvSpPr>
              <p:nvPr/>
            </p:nvSpPr>
            <p:spPr bwMode="auto">
              <a:xfrm>
                <a:off x="4473" y="2426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99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19"/>
                            </p:stCondLst>
                            <p:childTnLst>
                              <p:par>
                                <p:cTn id="3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99"/>
                            </p:stCondLst>
                            <p:childTnLst>
                              <p:par>
                                <p:cTn id="3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19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2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/>
      <p:bldP spid="218116" grpId="0" autoUpdateAnimBg="0" build="p"/>
      <p:bldP spid="218117" grpId="0"/>
      <p:bldP spid="218118" grpId="0"/>
      <p:bldP spid="218119" grpId="0"/>
      <p:bldP spid="218120" grpId="0"/>
      <p:bldP spid="218121" grpId="0"/>
      <p:bldP spid="2181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1655763" y="5947715"/>
            <a:ext cx="2325687" cy="4667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latin typeface="Times New Roman" panose="02020603050405020304" pitchFamily="18" charset="0"/>
              </a:rPr>
              <a:t>微变等效电路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9139" name="AutoShape 3"/>
          <p:cNvSpPr>
            <a:spLocks noChangeArrowheads="1"/>
          </p:cNvSpPr>
          <p:nvPr/>
        </p:nvSpPr>
        <p:spPr bwMode="auto">
          <a:xfrm>
            <a:off x="4468813" y="2162175"/>
            <a:ext cx="447675" cy="195263"/>
          </a:xfrm>
          <a:prstGeom prst="notchedRightArrow">
            <a:avLst>
              <a:gd name="adj1" fmla="val 50000"/>
              <a:gd name="adj2" fmla="val 57317"/>
            </a:avLst>
          </a:prstGeom>
          <a:gradFill rotWithShape="1">
            <a:gsLst>
              <a:gs pos="0">
                <a:srgbClr val="FFFF99"/>
              </a:gs>
              <a:gs pos="100000">
                <a:srgbClr val="FF00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40" name="AutoShape 4"/>
          <p:cNvSpPr>
            <a:spLocks noChangeArrowheads="1"/>
          </p:cNvSpPr>
          <p:nvPr/>
        </p:nvSpPr>
        <p:spPr bwMode="auto">
          <a:xfrm rot="8226554">
            <a:off x="5253038" y="3487738"/>
            <a:ext cx="544512" cy="195262"/>
          </a:xfrm>
          <a:prstGeom prst="notchedRightArrow">
            <a:avLst>
              <a:gd name="adj1" fmla="val 50000"/>
              <a:gd name="adj2" fmla="val 69716"/>
            </a:avLst>
          </a:prstGeom>
          <a:gradFill rotWithShape="1">
            <a:gsLst>
              <a:gs pos="0">
                <a:srgbClr val="FFFF99"/>
              </a:gs>
              <a:gs pos="100000">
                <a:srgbClr val="FF00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6101557" y="5830889"/>
            <a:ext cx="2325688" cy="4667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</a:rPr>
              <a:t>代入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FET</a:t>
            </a:r>
            <a:r>
              <a:rPr lang="zh-CN" altLang="en-US" sz="2400" b="1" dirty="0">
                <a:latin typeface="Times New Roman" panose="02020603050405020304" pitchFamily="18" charset="0"/>
              </a:rPr>
              <a:t>模型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19871" name="Group 6"/>
          <p:cNvGrpSpPr/>
          <p:nvPr/>
        </p:nvGrpSpPr>
        <p:grpSpPr bwMode="auto">
          <a:xfrm>
            <a:off x="1054100" y="1036638"/>
            <a:ext cx="3568700" cy="2463800"/>
            <a:chOff x="664" y="554"/>
            <a:chExt cx="2248" cy="1552"/>
          </a:xfrm>
        </p:grpSpPr>
        <p:sp>
          <p:nvSpPr>
            <p:cNvPr id="219972" name="Line 7"/>
            <p:cNvSpPr>
              <a:spLocks noChangeShapeType="1"/>
            </p:cNvSpPr>
            <p:nvPr/>
          </p:nvSpPr>
          <p:spPr bwMode="auto">
            <a:xfrm flipH="1">
              <a:off x="756" y="1291"/>
              <a:ext cx="1025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73" name="Line 8"/>
            <p:cNvSpPr>
              <a:spLocks noChangeShapeType="1"/>
            </p:cNvSpPr>
            <p:nvPr/>
          </p:nvSpPr>
          <p:spPr bwMode="auto">
            <a:xfrm>
              <a:off x="1999" y="1521"/>
              <a:ext cx="0" cy="565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74" name="Line 9"/>
            <p:cNvSpPr>
              <a:spLocks noChangeShapeType="1"/>
            </p:cNvSpPr>
            <p:nvPr/>
          </p:nvSpPr>
          <p:spPr bwMode="auto">
            <a:xfrm>
              <a:off x="1933" y="2106"/>
              <a:ext cx="14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75" name="Freeform 10"/>
            <p:cNvSpPr/>
            <p:nvPr/>
          </p:nvSpPr>
          <p:spPr bwMode="auto">
            <a:xfrm>
              <a:off x="1519" y="608"/>
              <a:ext cx="961" cy="1394"/>
            </a:xfrm>
            <a:custGeom>
              <a:avLst/>
              <a:gdLst>
                <a:gd name="T0" fmla="*/ 0 w 960"/>
                <a:gd name="T1" fmla="*/ 8097 h 240"/>
                <a:gd name="T2" fmla="*/ 0 w 960"/>
                <a:gd name="T3" fmla="*/ 0 h 240"/>
                <a:gd name="T4" fmla="*/ 962 w 960"/>
                <a:gd name="T5" fmla="*/ 0 h 240"/>
                <a:gd name="T6" fmla="*/ 0 60000 65536"/>
                <a:gd name="T7" fmla="*/ 0 60000 65536"/>
                <a:gd name="T8" fmla="*/ 0 60000 65536"/>
                <a:gd name="T9" fmla="*/ 0 w 960"/>
                <a:gd name="T10" fmla="*/ 0 h 240"/>
                <a:gd name="T11" fmla="*/ 960 w 96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240">
                  <a:moveTo>
                    <a:pt x="0" y="240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76" name="Text Box 11"/>
            <p:cNvSpPr txBox="1">
              <a:spLocks noChangeArrowheads="1"/>
            </p:cNvSpPr>
            <p:nvPr/>
          </p:nvSpPr>
          <p:spPr bwMode="auto">
            <a:xfrm>
              <a:off x="2404" y="554"/>
              <a:ext cx="50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+V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DD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148" name="Text Box 12"/>
            <p:cNvSpPr txBox="1">
              <a:spLocks noChangeArrowheads="1"/>
            </p:cNvSpPr>
            <p:nvPr/>
          </p:nvSpPr>
          <p:spPr bwMode="auto">
            <a:xfrm>
              <a:off x="1701" y="662"/>
              <a:ext cx="342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149" name="Text Box 13"/>
            <p:cNvSpPr txBox="1">
              <a:spLocks noChangeArrowheads="1"/>
            </p:cNvSpPr>
            <p:nvPr/>
          </p:nvSpPr>
          <p:spPr bwMode="auto">
            <a:xfrm>
              <a:off x="1717" y="1672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979" name="Freeform 14"/>
            <p:cNvSpPr/>
            <p:nvPr/>
          </p:nvSpPr>
          <p:spPr bwMode="auto">
            <a:xfrm>
              <a:off x="1999" y="1594"/>
              <a:ext cx="219" cy="414"/>
            </a:xfrm>
            <a:custGeom>
              <a:avLst/>
              <a:gdLst>
                <a:gd name="T0" fmla="*/ 0 w 240"/>
                <a:gd name="T1" fmla="*/ 0 h 192"/>
                <a:gd name="T2" fmla="*/ 200 w 240"/>
                <a:gd name="T3" fmla="*/ 0 h 192"/>
                <a:gd name="T4" fmla="*/ 200 w 240"/>
                <a:gd name="T5" fmla="*/ 893 h 192"/>
                <a:gd name="T6" fmla="*/ 0 60000 65536"/>
                <a:gd name="T7" fmla="*/ 0 60000 65536"/>
                <a:gd name="T8" fmla="*/ 0 60000 65536"/>
                <a:gd name="T9" fmla="*/ 0 w 240"/>
                <a:gd name="T10" fmla="*/ 0 h 192"/>
                <a:gd name="T11" fmla="*/ 240 w 2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192">
                  <a:moveTo>
                    <a:pt x="0" y="0"/>
                  </a:moveTo>
                  <a:lnTo>
                    <a:pt x="240" y="0"/>
                  </a:lnTo>
                  <a:lnTo>
                    <a:pt x="240" y="192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80" name="Oval 15"/>
            <p:cNvSpPr>
              <a:spLocks noChangeArrowheads="1"/>
            </p:cNvSpPr>
            <p:nvPr/>
          </p:nvSpPr>
          <p:spPr bwMode="auto">
            <a:xfrm>
              <a:off x="1979" y="1984"/>
              <a:ext cx="44" cy="4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52" name="Text Box 16"/>
            <p:cNvSpPr txBox="1">
              <a:spLocks noChangeArrowheads="1"/>
            </p:cNvSpPr>
            <p:nvPr/>
          </p:nvSpPr>
          <p:spPr bwMode="auto">
            <a:xfrm>
              <a:off x="2187" y="1518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982" name="Line 17"/>
            <p:cNvSpPr>
              <a:spLocks noChangeShapeType="1"/>
            </p:cNvSpPr>
            <p:nvPr/>
          </p:nvSpPr>
          <p:spPr bwMode="auto">
            <a:xfrm>
              <a:off x="1998" y="605"/>
              <a:ext cx="0" cy="1498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83" name="Freeform 18"/>
            <p:cNvSpPr/>
            <p:nvPr/>
          </p:nvSpPr>
          <p:spPr bwMode="auto">
            <a:xfrm>
              <a:off x="1112" y="1292"/>
              <a:ext cx="399" cy="203"/>
            </a:xfrm>
            <a:custGeom>
              <a:avLst/>
              <a:gdLst>
                <a:gd name="T0" fmla="*/ 1106 w 144"/>
                <a:gd name="T1" fmla="*/ 172 h 240"/>
                <a:gd name="T2" fmla="*/ 0 w 144"/>
                <a:gd name="T3" fmla="*/ 172 h 240"/>
                <a:gd name="T4" fmla="*/ 0 w 144"/>
                <a:gd name="T5" fmla="*/ 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144" y="240"/>
                  </a:moveTo>
                  <a:lnTo>
                    <a:pt x="0" y="240"/>
                  </a:lnTo>
                  <a:lnTo>
                    <a:pt x="0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55" name="Text Box 19"/>
            <p:cNvSpPr txBox="1">
              <a:spLocks noChangeArrowheads="1"/>
            </p:cNvSpPr>
            <p:nvPr/>
          </p:nvSpPr>
          <p:spPr bwMode="auto">
            <a:xfrm>
              <a:off x="1239" y="768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156" name="Text Box 20"/>
            <p:cNvSpPr txBox="1">
              <a:spLocks noChangeArrowheads="1"/>
            </p:cNvSpPr>
            <p:nvPr/>
          </p:nvSpPr>
          <p:spPr bwMode="auto">
            <a:xfrm>
              <a:off x="1265" y="1716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986" name="Text Box 21"/>
            <p:cNvSpPr txBox="1">
              <a:spLocks noChangeArrowheads="1"/>
            </p:cNvSpPr>
            <p:nvPr/>
          </p:nvSpPr>
          <p:spPr bwMode="auto">
            <a:xfrm>
              <a:off x="1081" y="1475"/>
              <a:ext cx="34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grpSp>
          <p:nvGrpSpPr>
            <p:cNvPr id="219987" name="Group 22"/>
            <p:cNvGrpSpPr/>
            <p:nvPr/>
          </p:nvGrpSpPr>
          <p:grpSpPr bwMode="auto">
            <a:xfrm>
              <a:off x="922" y="1236"/>
              <a:ext cx="51" cy="130"/>
              <a:chOff x="1388" y="2744"/>
              <a:chExt cx="51" cy="130"/>
            </a:xfrm>
          </p:grpSpPr>
          <p:sp>
            <p:nvSpPr>
              <p:cNvPr id="220026" name="Line 23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508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27" name="Line 24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28" name="Line 25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9162" name="Text Box 26"/>
            <p:cNvSpPr txBox="1">
              <a:spLocks noChangeArrowheads="1"/>
            </p:cNvSpPr>
            <p:nvPr/>
          </p:nvSpPr>
          <p:spPr bwMode="auto">
            <a:xfrm>
              <a:off x="2161" y="1272"/>
              <a:ext cx="331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989" name="Freeform 27"/>
            <p:cNvSpPr/>
            <p:nvPr/>
          </p:nvSpPr>
          <p:spPr bwMode="auto">
            <a:xfrm>
              <a:off x="2002" y="1000"/>
              <a:ext cx="452" cy="1004"/>
            </a:xfrm>
            <a:custGeom>
              <a:avLst/>
              <a:gdLst>
                <a:gd name="T0" fmla="*/ 0 w 528"/>
                <a:gd name="T1" fmla="*/ 0 h 336"/>
                <a:gd name="T2" fmla="*/ 387 w 528"/>
                <a:gd name="T3" fmla="*/ 0 h 336"/>
                <a:gd name="T4" fmla="*/ 387 w 528"/>
                <a:gd name="T5" fmla="*/ 3000 h 336"/>
                <a:gd name="T6" fmla="*/ 0 60000 65536"/>
                <a:gd name="T7" fmla="*/ 0 60000 65536"/>
                <a:gd name="T8" fmla="*/ 0 60000 65536"/>
                <a:gd name="T9" fmla="*/ 0 w 528"/>
                <a:gd name="T10" fmla="*/ 0 h 336"/>
                <a:gd name="T11" fmla="*/ 528 w 528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336">
                  <a:moveTo>
                    <a:pt x="0" y="0"/>
                  </a:moveTo>
                  <a:lnTo>
                    <a:pt x="528" y="0"/>
                  </a:lnTo>
                  <a:lnTo>
                    <a:pt x="528" y="336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90" name="Line 28"/>
            <p:cNvSpPr>
              <a:spLocks noChangeShapeType="1"/>
            </p:cNvSpPr>
            <p:nvPr/>
          </p:nvSpPr>
          <p:spPr bwMode="auto">
            <a:xfrm flipH="1">
              <a:off x="753" y="2006"/>
              <a:ext cx="17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65" name="Text Box 29"/>
            <p:cNvSpPr txBox="1">
              <a:spLocks noChangeArrowheads="1"/>
            </p:cNvSpPr>
            <p:nvPr/>
          </p:nvSpPr>
          <p:spPr bwMode="auto">
            <a:xfrm>
              <a:off x="820" y="982"/>
              <a:ext cx="32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19992" name="Text Box 30"/>
            <p:cNvSpPr txBox="1">
              <a:spLocks noChangeArrowheads="1"/>
            </p:cNvSpPr>
            <p:nvPr/>
          </p:nvSpPr>
          <p:spPr bwMode="auto">
            <a:xfrm>
              <a:off x="2099" y="694"/>
              <a:ext cx="32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000" b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93" name="Rectangle 31"/>
            <p:cNvSpPr>
              <a:spLocks noChangeArrowheads="1"/>
            </p:cNvSpPr>
            <p:nvPr/>
          </p:nvSpPr>
          <p:spPr bwMode="auto">
            <a:xfrm>
              <a:off x="664" y="1287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94" name="Rectangle 32"/>
            <p:cNvSpPr>
              <a:spLocks noChangeArrowheads="1"/>
            </p:cNvSpPr>
            <p:nvPr/>
          </p:nvSpPr>
          <p:spPr bwMode="auto">
            <a:xfrm>
              <a:off x="675" y="1767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95" name="Rectangle 33"/>
            <p:cNvSpPr>
              <a:spLocks noChangeArrowheads="1"/>
            </p:cNvSpPr>
            <p:nvPr/>
          </p:nvSpPr>
          <p:spPr bwMode="auto">
            <a:xfrm>
              <a:off x="2508" y="1648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96" name="Rectangle 34"/>
            <p:cNvSpPr>
              <a:spLocks noChangeArrowheads="1"/>
            </p:cNvSpPr>
            <p:nvPr/>
          </p:nvSpPr>
          <p:spPr bwMode="auto">
            <a:xfrm>
              <a:off x="2495" y="1022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97" name="Rectangle 35"/>
            <p:cNvSpPr>
              <a:spLocks noChangeArrowheads="1"/>
            </p:cNvSpPr>
            <p:nvPr/>
          </p:nvSpPr>
          <p:spPr bwMode="auto">
            <a:xfrm>
              <a:off x="664" y="1515"/>
              <a:ext cx="216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98" name="Rectangle 36"/>
            <p:cNvSpPr>
              <a:spLocks noChangeArrowheads="1"/>
            </p:cNvSpPr>
            <p:nvPr/>
          </p:nvSpPr>
          <p:spPr bwMode="auto">
            <a:xfrm>
              <a:off x="2493" y="1317"/>
              <a:ext cx="239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19173" name="Rectangle 37"/>
            <p:cNvSpPr>
              <a:spLocks noChangeArrowheads="1"/>
            </p:cNvSpPr>
            <p:nvPr/>
          </p:nvSpPr>
          <p:spPr bwMode="auto">
            <a:xfrm>
              <a:off x="1543" y="1068"/>
              <a:ext cx="280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endParaRPr kumimoji="1" lang="en-US" altLang="zh-CN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220000" name="Rectangle 38"/>
            <p:cNvSpPr>
              <a:spLocks noChangeArrowheads="1"/>
            </p:cNvSpPr>
            <p:nvPr/>
          </p:nvSpPr>
          <p:spPr bwMode="auto">
            <a:xfrm>
              <a:off x="1795" y="1438"/>
              <a:ext cx="20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20001" name="Rectangle 39"/>
            <p:cNvSpPr>
              <a:spLocks noChangeArrowheads="1"/>
            </p:cNvSpPr>
            <p:nvPr/>
          </p:nvSpPr>
          <p:spPr bwMode="auto">
            <a:xfrm>
              <a:off x="1767" y="911"/>
              <a:ext cx="2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20002" name="Freeform 40"/>
            <p:cNvSpPr/>
            <p:nvPr/>
          </p:nvSpPr>
          <p:spPr bwMode="auto">
            <a:xfrm>
              <a:off x="1491" y="1649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003" name="Freeform 41"/>
            <p:cNvSpPr/>
            <p:nvPr/>
          </p:nvSpPr>
          <p:spPr bwMode="auto">
            <a:xfrm>
              <a:off x="1971" y="1697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004" name="Freeform 42"/>
            <p:cNvSpPr/>
            <p:nvPr/>
          </p:nvSpPr>
          <p:spPr bwMode="auto">
            <a:xfrm>
              <a:off x="1963" y="716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005" name="Freeform 43"/>
            <p:cNvSpPr/>
            <p:nvPr/>
          </p:nvSpPr>
          <p:spPr bwMode="auto">
            <a:xfrm>
              <a:off x="2417" y="1375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006" name="Freeform 44"/>
            <p:cNvSpPr/>
            <p:nvPr/>
          </p:nvSpPr>
          <p:spPr bwMode="auto">
            <a:xfrm rot="5400000">
              <a:off x="1280" y="1410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007" name="Freeform 45"/>
            <p:cNvSpPr/>
            <p:nvPr/>
          </p:nvSpPr>
          <p:spPr bwMode="auto">
            <a:xfrm>
              <a:off x="1487" y="878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0008" name="Group 46"/>
            <p:cNvGrpSpPr/>
            <p:nvPr/>
          </p:nvGrpSpPr>
          <p:grpSpPr bwMode="auto">
            <a:xfrm>
              <a:off x="2198" y="934"/>
              <a:ext cx="51" cy="130"/>
              <a:chOff x="1388" y="2744"/>
              <a:chExt cx="51" cy="130"/>
            </a:xfrm>
          </p:grpSpPr>
          <p:sp>
            <p:nvSpPr>
              <p:cNvPr id="220023" name="Line 47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508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24" name="Line 48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25" name="Line 49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0009" name="Group 50"/>
            <p:cNvGrpSpPr/>
            <p:nvPr/>
          </p:nvGrpSpPr>
          <p:grpSpPr bwMode="auto">
            <a:xfrm rot="5400000">
              <a:off x="2191" y="1723"/>
              <a:ext cx="51" cy="130"/>
              <a:chOff x="1388" y="2744"/>
              <a:chExt cx="51" cy="130"/>
            </a:xfrm>
          </p:grpSpPr>
          <p:sp>
            <p:nvSpPr>
              <p:cNvPr id="220020" name="Line 51"/>
              <p:cNvSpPr>
                <a:spLocks noChangeShapeType="1"/>
              </p:cNvSpPr>
              <p:nvPr/>
            </p:nvSpPr>
            <p:spPr bwMode="auto">
              <a:xfrm>
                <a:off x="1391" y="2805"/>
                <a:ext cx="42" cy="0"/>
              </a:xfrm>
              <a:prstGeom prst="line">
                <a:avLst/>
              </a:prstGeom>
              <a:noFill/>
              <a:ln w="508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21" name="Line 52"/>
              <p:cNvSpPr>
                <a:spLocks noChangeShapeType="1"/>
              </p:cNvSpPr>
              <p:nvPr/>
            </p:nvSpPr>
            <p:spPr bwMode="auto">
              <a:xfrm rot="-5400000">
                <a:off x="1323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22" name="Line 53"/>
              <p:cNvSpPr>
                <a:spLocks noChangeShapeType="1"/>
              </p:cNvSpPr>
              <p:nvPr/>
            </p:nvSpPr>
            <p:spPr bwMode="auto">
              <a:xfrm rot="-5400000">
                <a:off x="1374" y="2809"/>
                <a:ext cx="130" cy="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0010" name="Group 54"/>
            <p:cNvGrpSpPr/>
            <p:nvPr/>
          </p:nvGrpSpPr>
          <p:grpSpPr bwMode="auto">
            <a:xfrm>
              <a:off x="1775" y="1142"/>
              <a:ext cx="306" cy="306"/>
              <a:chOff x="4348" y="2382"/>
              <a:chExt cx="306" cy="306"/>
            </a:xfrm>
          </p:grpSpPr>
          <p:sp>
            <p:nvSpPr>
              <p:cNvPr id="220011" name="Oval 55"/>
              <p:cNvSpPr>
                <a:spLocks noChangeAspect="1" noChangeArrowheads="1"/>
              </p:cNvSpPr>
              <p:nvPr/>
            </p:nvSpPr>
            <p:spPr bwMode="auto">
              <a:xfrm>
                <a:off x="4348" y="2382"/>
                <a:ext cx="306" cy="30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12" name="Line 56"/>
              <p:cNvSpPr>
                <a:spLocks noChangeAspect="1" noChangeShapeType="1"/>
              </p:cNvSpPr>
              <p:nvPr/>
            </p:nvSpPr>
            <p:spPr bwMode="auto">
              <a:xfrm>
                <a:off x="4473" y="2597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13" name="Line 57"/>
              <p:cNvSpPr>
                <a:spLocks noChangeShapeType="1"/>
              </p:cNvSpPr>
              <p:nvPr/>
            </p:nvSpPr>
            <p:spPr bwMode="auto">
              <a:xfrm>
                <a:off x="4353" y="2530"/>
                <a:ext cx="7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14" name="Line 58"/>
              <p:cNvSpPr>
                <a:spLocks noChangeAspect="1" noChangeShapeType="1"/>
              </p:cNvSpPr>
              <p:nvPr/>
            </p:nvSpPr>
            <p:spPr bwMode="auto">
              <a:xfrm>
                <a:off x="4423" y="2473"/>
                <a:ext cx="0" cy="12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15" name="Line 59"/>
              <p:cNvSpPr>
                <a:spLocks noChangeAspect="1" noChangeShapeType="1"/>
              </p:cNvSpPr>
              <p:nvPr/>
            </p:nvSpPr>
            <p:spPr bwMode="auto">
              <a:xfrm>
                <a:off x="4477" y="2630"/>
                <a:ext cx="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16" name="Freeform 60"/>
              <p:cNvSpPr/>
              <p:nvPr/>
            </p:nvSpPr>
            <p:spPr bwMode="auto">
              <a:xfrm>
                <a:off x="4477" y="2408"/>
                <a:ext cx="89" cy="48"/>
              </a:xfrm>
              <a:custGeom>
                <a:avLst/>
                <a:gdLst>
                  <a:gd name="T0" fmla="*/ 0 w 276"/>
                  <a:gd name="T1" fmla="*/ 6 h 402"/>
                  <a:gd name="T2" fmla="*/ 29 w 276"/>
                  <a:gd name="T3" fmla="*/ 6 h 402"/>
                  <a:gd name="T4" fmla="*/ 29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17" name="Freeform 61"/>
              <p:cNvSpPr/>
              <p:nvPr/>
            </p:nvSpPr>
            <p:spPr bwMode="auto">
              <a:xfrm flipV="1">
                <a:off x="4468" y="2537"/>
                <a:ext cx="98" cy="142"/>
              </a:xfrm>
              <a:custGeom>
                <a:avLst/>
                <a:gdLst>
                  <a:gd name="T0" fmla="*/ 0 w 276"/>
                  <a:gd name="T1" fmla="*/ 50 h 402"/>
                  <a:gd name="T2" fmla="*/ 35 w 276"/>
                  <a:gd name="T3" fmla="*/ 50 h 402"/>
                  <a:gd name="T4" fmla="*/ 35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0018" name="Line 62"/>
              <p:cNvSpPr>
                <a:spLocks noChangeAspect="1" noChangeShapeType="1"/>
              </p:cNvSpPr>
              <p:nvPr/>
            </p:nvSpPr>
            <p:spPr bwMode="auto">
              <a:xfrm>
                <a:off x="4473" y="2509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019" name="Line 63"/>
              <p:cNvSpPr>
                <a:spLocks noChangeAspect="1" noChangeShapeType="1"/>
              </p:cNvSpPr>
              <p:nvPr/>
            </p:nvSpPr>
            <p:spPr bwMode="auto">
              <a:xfrm>
                <a:off x="4473" y="2426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9200" name="Group 64"/>
          <p:cNvGrpSpPr/>
          <p:nvPr/>
        </p:nvGrpSpPr>
        <p:grpSpPr bwMode="auto">
          <a:xfrm>
            <a:off x="5141915" y="1152525"/>
            <a:ext cx="3367088" cy="1952625"/>
            <a:chOff x="3239" y="631"/>
            <a:chExt cx="2121" cy="1230"/>
          </a:xfrm>
        </p:grpSpPr>
        <p:sp>
          <p:nvSpPr>
            <p:cNvPr id="219932" name="Rectangle 65"/>
            <p:cNvSpPr>
              <a:spLocks noChangeArrowheads="1"/>
            </p:cNvSpPr>
            <p:nvPr/>
          </p:nvSpPr>
          <p:spPr bwMode="auto">
            <a:xfrm>
              <a:off x="3355" y="631"/>
              <a:ext cx="835" cy="266"/>
            </a:xfrm>
            <a:prstGeom prst="rect">
              <a:avLst/>
            </a:prstGeom>
            <a:noFill/>
            <a:ln w="25400">
              <a:solidFill>
                <a:srgbClr val="FF00FF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000" b="1">
                  <a:latin typeface="Times New Roman" panose="02020603050405020304" pitchFamily="18" charset="0"/>
                </a:rPr>
                <a:t>交流通路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33" name="Line 66"/>
            <p:cNvSpPr>
              <a:spLocks noChangeShapeType="1"/>
            </p:cNvSpPr>
            <p:nvPr/>
          </p:nvSpPr>
          <p:spPr bwMode="auto">
            <a:xfrm>
              <a:off x="5043" y="714"/>
              <a:ext cx="0" cy="10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34" name="Freeform 67"/>
            <p:cNvSpPr/>
            <p:nvPr/>
          </p:nvSpPr>
          <p:spPr bwMode="auto">
            <a:xfrm rot="5400000">
              <a:off x="3666" y="1485"/>
              <a:ext cx="312" cy="229"/>
            </a:xfrm>
            <a:custGeom>
              <a:avLst/>
              <a:gdLst>
                <a:gd name="T0" fmla="*/ 254 w 384"/>
                <a:gd name="T1" fmla="*/ 0 h 912"/>
                <a:gd name="T2" fmla="*/ 0 w 384"/>
                <a:gd name="T3" fmla="*/ 0 h 912"/>
                <a:gd name="T4" fmla="*/ 0 w 384"/>
                <a:gd name="T5" fmla="*/ 58 h 912"/>
                <a:gd name="T6" fmla="*/ 254 w 384"/>
                <a:gd name="T7" fmla="*/ 58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912"/>
                <a:gd name="T14" fmla="*/ 384 w 384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912">
                  <a:moveTo>
                    <a:pt x="384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384" y="91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35" name="Rectangle 68"/>
            <p:cNvSpPr>
              <a:spLocks noChangeArrowheads="1"/>
            </p:cNvSpPr>
            <p:nvPr/>
          </p:nvSpPr>
          <p:spPr bwMode="auto">
            <a:xfrm>
              <a:off x="3455" y="1450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9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19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9936" name="Rectangle 69"/>
            <p:cNvSpPr>
              <a:spLocks noChangeArrowheads="1"/>
            </p:cNvSpPr>
            <p:nvPr/>
          </p:nvSpPr>
          <p:spPr bwMode="auto">
            <a:xfrm>
              <a:off x="3954" y="1472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9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19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9206" name="Rectangle 70"/>
            <p:cNvSpPr>
              <a:spLocks noChangeArrowheads="1"/>
            </p:cNvSpPr>
            <p:nvPr/>
          </p:nvSpPr>
          <p:spPr bwMode="auto">
            <a:xfrm>
              <a:off x="3822" y="1182"/>
              <a:ext cx="348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900" b="1" baseline="-25000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 i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19938" name="Rectangle 71"/>
            <p:cNvSpPr>
              <a:spLocks noChangeArrowheads="1"/>
            </p:cNvSpPr>
            <p:nvPr/>
          </p:nvSpPr>
          <p:spPr bwMode="auto">
            <a:xfrm>
              <a:off x="4459" y="1284"/>
              <a:ext cx="34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900" b="1" i="1" baseline="-25000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000" b="1" i="1"/>
                <a:t> </a:t>
              </a:r>
              <a:endParaRPr kumimoji="1" lang="en-US" altLang="zh-CN" sz="2000" b="1" i="1"/>
            </a:p>
          </p:txBody>
        </p:sp>
        <p:sp>
          <p:nvSpPr>
            <p:cNvPr id="219208" name="Rectangle 72"/>
            <p:cNvSpPr>
              <a:spLocks noChangeArrowheads="1"/>
            </p:cNvSpPr>
            <p:nvPr/>
          </p:nvSpPr>
          <p:spPr bwMode="auto">
            <a:xfrm>
              <a:off x="4782" y="909"/>
              <a:ext cx="331" cy="250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900" b="1" i="1" baseline="-25000"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endParaRPr kumimoji="1" lang="en-US" altLang="zh-CN" sz="2000" b="1" i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19940" name="Freeform 73"/>
            <p:cNvSpPr/>
            <p:nvPr/>
          </p:nvSpPr>
          <p:spPr bwMode="auto">
            <a:xfrm>
              <a:off x="3676" y="1515"/>
              <a:ext cx="63" cy="168"/>
            </a:xfrm>
            <a:custGeom>
              <a:avLst/>
              <a:gdLst>
                <a:gd name="T0" fmla="*/ 32 w 63"/>
                <a:gd name="T1" fmla="*/ 168 h 168"/>
                <a:gd name="T2" fmla="*/ 0 w 63"/>
                <a:gd name="T3" fmla="*/ 168 h 168"/>
                <a:gd name="T4" fmla="*/ 0 w 63"/>
                <a:gd name="T5" fmla="*/ 0 h 168"/>
                <a:gd name="T6" fmla="*/ 63 w 63"/>
                <a:gd name="T7" fmla="*/ 0 h 168"/>
                <a:gd name="T8" fmla="*/ 63 w 63"/>
                <a:gd name="T9" fmla="*/ 168 h 168"/>
                <a:gd name="T10" fmla="*/ 32 w 63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68"/>
                <a:gd name="T20" fmla="*/ 63 w 63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68">
                  <a:moveTo>
                    <a:pt x="32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168"/>
                  </a:lnTo>
                  <a:lnTo>
                    <a:pt x="32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1" name="Freeform 74"/>
            <p:cNvSpPr/>
            <p:nvPr/>
          </p:nvSpPr>
          <p:spPr bwMode="auto">
            <a:xfrm>
              <a:off x="3916" y="1515"/>
              <a:ext cx="63" cy="168"/>
            </a:xfrm>
            <a:custGeom>
              <a:avLst/>
              <a:gdLst>
                <a:gd name="T0" fmla="*/ 31 w 63"/>
                <a:gd name="T1" fmla="*/ 168 h 168"/>
                <a:gd name="T2" fmla="*/ 0 w 63"/>
                <a:gd name="T3" fmla="*/ 168 h 168"/>
                <a:gd name="T4" fmla="*/ 0 w 63"/>
                <a:gd name="T5" fmla="*/ 0 h 168"/>
                <a:gd name="T6" fmla="*/ 63 w 63"/>
                <a:gd name="T7" fmla="*/ 0 h 168"/>
                <a:gd name="T8" fmla="*/ 63 w 63"/>
                <a:gd name="T9" fmla="*/ 168 h 168"/>
                <a:gd name="T10" fmla="*/ 31 w 63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68"/>
                <a:gd name="T20" fmla="*/ 63 w 63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2" name="Line 75"/>
            <p:cNvSpPr>
              <a:spLocks noChangeShapeType="1"/>
            </p:cNvSpPr>
            <p:nvPr/>
          </p:nvSpPr>
          <p:spPr bwMode="auto">
            <a:xfrm flipH="1" flipV="1">
              <a:off x="4401" y="1240"/>
              <a:ext cx="0" cy="6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3" name="Line 76"/>
            <p:cNvSpPr>
              <a:spLocks noChangeShapeType="1"/>
            </p:cNvSpPr>
            <p:nvPr/>
          </p:nvSpPr>
          <p:spPr bwMode="auto">
            <a:xfrm flipH="1">
              <a:off x="3345" y="1756"/>
              <a:ext cx="18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4" name="Freeform 77"/>
            <p:cNvSpPr/>
            <p:nvPr/>
          </p:nvSpPr>
          <p:spPr bwMode="auto">
            <a:xfrm rot="10800000">
              <a:off x="4399" y="715"/>
              <a:ext cx="826" cy="272"/>
            </a:xfrm>
            <a:custGeom>
              <a:avLst/>
              <a:gdLst>
                <a:gd name="T0" fmla="*/ 0 w 838"/>
                <a:gd name="T1" fmla="*/ 236 h 314"/>
                <a:gd name="T2" fmla="*/ 814 w 838"/>
                <a:gd name="T3" fmla="*/ 236 h 314"/>
                <a:gd name="T4" fmla="*/ 814 w 838"/>
                <a:gd name="T5" fmla="*/ 0 h 314"/>
                <a:gd name="T6" fmla="*/ 0 60000 65536"/>
                <a:gd name="T7" fmla="*/ 0 60000 65536"/>
                <a:gd name="T8" fmla="*/ 0 60000 65536"/>
                <a:gd name="T9" fmla="*/ 0 w 838"/>
                <a:gd name="T10" fmla="*/ 0 h 314"/>
                <a:gd name="T11" fmla="*/ 838 w 838"/>
                <a:gd name="T12" fmla="*/ 314 h 3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38" h="314">
                  <a:moveTo>
                    <a:pt x="0" y="314"/>
                  </a:moveTo>
                  <a:lnTo>
                    <a:pt x="838" y="314"/>
                  </a:lnTo>
                  <a:lnTo>
                    <a:pt x="838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5" name="Oval 78"/>
            <p:cNvSpPr>
              <a:spLocks noChangeArrowheads="1"/>
            </p:cNvSpPr>
            <p:nvPr/>
          </p:nvSpPr>
          <p:spPr bwMode="auto">
            <a:xfrm>
              <a:off x="4388" y="1741"/>
              <a:ext cx="42" cy="41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6" name="Line 79"/>
            <p:cNvSpPr>
              <a:spLocks noChangeShapeType="1"/>
            </p:cNvSpPr>
            <p:nvPr/>
          </p:nvSpPr>
          <p:spPr bwMode="auto">
            <a:xfrm>
              <a:off x="3817" y="1123"/>
              <a:ext cx="0" cy="3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7" name="Freeform 80"/>
            <p:cNvSpPr/>
            <p:nvPr/>
          </p:nvSpPr>
          <p:spPr bwMode="auto">
            <a:xfrm>
              <a:off x="3791" y="1201"/>
              <a:ext cx="63" cy="168"/>
            </a:xfrm>
            <a:custGeom>
              <a:avLst/>
              <a:gdLst>
                <a:gd name="T0" fmla="*/ 31 w 63"/>
                <a:gd name="T1" fmla="*/ 168 h 168"/>
                <a:gd name="T2" fmla="*/ 0 w 63"/>
                <a:gd name="T3" fmla="*/ 168 h 168"/>
                <a:gd name="T4" fmla="*/ 0 w 63"/>
                <a:gd name="T5" fmla="*/ 0 h 168"/>
                <a:gd name="T6" fmla="*/ 63 w 63"/>
                <a:gd name="T7" fmla="*/ 0 h 168"/>
                <a:gd name="T8" fmla="*/ 63 w 63"/>
                <a:gd name="T9" fmla="*/ 168 h 168"/>
                <a:gd name="T10" fmla="*/ 31 w 63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68"/>
                <a:gd name="T20" fmla="*/ 63 w 63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8" name="Line 81"/>
            <p:cNvSpPr>
              <a:spLocks noChangeShapeType="1"/>
            </p:cNvSpPr>
            <p:nvPr/>
          </p:nvSpPr>
          <p:spPr bwMode="auto">
            <a:xfrm>
              <a:off x="4719" y="714"/>
              <a:ext cx="0" cy="10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49" name="Freeform 82"/>
            <p:cNvSpPr/>
            <p:nvPr/>
          </p:nvSpPr>
          <p:spPr bwMode="auto">
            <a:xfrm>
              <a:off x="4689" y="1145"/>
              <a:ext cx="62" cy="168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50" name="Freeform 83"/>
            <p:cNvSpPr/>
            <p:nvPr/>
          </p:nvSpPr>
          <p:spPr bwMode="auto">
            <a:xfrm>
              <a:off x="5013" y="1141"/>
              <a:ext cx="63" cy="168"/>
            </a:xfrm>
            <a:custGeom>
              <a:avLst/>
              <a:gdLst>
                <a:gd name="T0" fmla="*/ 31 w 63"/>
                <a:gd name="T1" fmla="*/ 168 h 168"/>
                <a:gd name="T2" fmla="*/ 0 w 63"/>
                <a:gd name="T3" fmla="*/ 168 h 168"/>
                <a:gd name="T4" fmla="*/ 0 w 63"/>
                <a:gd name="T5" fmla="*/ 0 h 168"/>
                <a:gd name="T6" fmla="*/ 63 w 63"/>
                <a:gd name="T7" fmla="*/ 0 h 168"/>
                <a:gd name="T8" fmla="*/ 63 w 63"/>
                <a:gd name="T9" fmla="*/ 168 h 168"/>
                <a:gd name="T10" fmla="*/ 31 w 63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68"/>
                <a:gd name="T20" fmla="*/ 63 w 63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51" name="Rectangle 84"/>
            <p:cNvSpPr>
              <a:spLocks noChangeArrowheads="1"/>
            </p:cNvSpPr>
            <p:nvPr/>
          </p:nvSpPr>
          <p:spPr bwMode="auto">
            <a:xfrm>
              <a:off x="5133" y="1449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2" name="Rectangle 85"/>
            <p:cNvSpPr>
              <a:spLocks noChangeArrowheads="1"/>
            </p:cNvSpPr>
            <p:nvPr/>
          </p:nvSpPr>
          <p:spPr bwMode="auto">
            <a:xfrm>
              <a:off x="5120" y="809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3" name="Rectangle 86"/>
            <p:cNvSpPr>
              <a:spLocks noChangeArrowheads="1"/>
            </p:cNvSpPr>
            <p:nvPr/>
          </p:nvSpPr>
          <p:spPr bwMode="auto">
            <a:xfrm>
              <a:off x="5118" y="1118"/>
              <a:ext cx="242" cy="25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 err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i="1" baseline="-25000" dirty="0" err="1"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4" name="Rectangle 87"/>
            <p:cNvSpPr>
              <a:spLocks noChangeArrowheads="1"/>
            </p:cNvSpPr>
            <p:nvPr/>
          </p:nvSpPr>
          <p:spPr bwMode="auto">
            <a:xfrm>
              <a:off x="3254" y="1559"/>
              <a:ext cx="180" cy="21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5" name="Rectangle 88"/>
            <p:cNvSpPr>
              <a:spLocks noChangeArrowheads="1"/>
            </p:cNvSpPr>
            <p:nvPr/>
          </p:nvSpPr>
          <p:spPr bwMode="auto">
            <a:xfrm>
              <a:off x="3241" y="1115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6" name="Rectangle 89"/>
            <p:cNvSpPr>
              <a:spLocks noChangeArrowheads="1"/>
            </p:cNvSpPr>
            <p:nvPr/>
          </p:nvSpPr>
          <p:spPr bwMode="auto">
            <a:xfrm>
              <a:off x="3239" y="1318"/>
              <a:ext cx="216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7" name="Line 90"/>
            <p:cNvSpPr>
              <a:spLocks noChangeShapeType="1"/>
            </p:cNvSpPr>
            <p:nvPr/>
          </p:nvSpPr>
          <p:spPr bwMode="auto">
            <a:xfrm flipH="1">
              <a:off x="3345" y="1123"/>
              <a:ext cx="8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58" name="Rectangle 91"/>
            <p:cNvSpPr>
              <a:spLocks noChangeArrowheads="1"/>
            </p:cNvSpPr>
            <p:nvPr/>
          </p:nvSpPr>
          <p:spPr bwMode="auto">
            <a:xfrm>
              <a:off x="4355" y="727"/>
              <a:ext cx="2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59" name="Rectangle 92"/>
            <p:cNvSpPr>
              <a:spLocks noChangeArrowheads="1"/>
            </p:cNvSpPr>
            <p:nvPr/>
          </p:nvSpPr>
          <p:spPr bwMode="auto">
            <a:xfrm>
              <a:off x="4208" y="1310"/>
              <a:ext cx="20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60" name="Rectangle 93"/>
            <p:cNvSpPr>
              <a:spLocks noChangeArrowheads="1"/>
            </p:cNvSpPr>
            <p:nvPr/>
          </p:nvSpPr>
          <p:spPr bwMode="auto">
            <a:xfrm>
              <a:off x="3905" y="907"/>
              <a:ext cx="240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219961" name="Line 94"/>
            <p:cNvSpPr>
              <a:spLocks noChangeShapeType="1"/>
            </p:cNvSpPr>
            <p:nvPr/>
          </p:nvSpPr>
          <p:spPr bwMode="auto">
            <a:xfrm>
              <a:off x="4330" y="1854"/>
              <a:ext cx="1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9962" name="Group 95"/>
            <p:cNvGrpSpPr/>
            <p:nvPr/>
          </p:nvGrpSpPr>
          <p:grpSpPr bwMode="auto">
            <a:xfrm>
              <a:off x="4179" y="976"/>
              <a:ext cx="306" cy="306"/>
              <a:chOff x="4348" y="2382"/>
              <a:chExt cx="306" cy="306"/>
            </a:xfrm>
          </p:grpSpPr>
          <p:sp>
            <p:nvSpPr>
              <p:cNvPr id="219963" name="Oval 96"/>
              <p:cNvSpPr>
                <a:spLocks noChangeAspect="1" noChangeArrowheads="1"/>
              </p:cNvSpPr>
              <p:nvPr/>
            </p:nvSpPr>
            <p:spPr bwMode="auto">
              <a:xfrm>
                <a:off x="4348" y="2382"/>
                <a:ext cx="306" cy="30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964" name="Line 97"/>
              <p:cNvSpPr>
                <a:spLocks noChangeAspect="1" noChangeShapeType="1"/>
              </p:cNvSpPr>
              <p:nvPr/>
            </p:nvSpPr>
            <p:spPr bwMode="auto">
              <a:xfrm>
                <a:off x="4473" y="2597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965" name="Line 98"/>
              <p:cNvSpPr>
                <a:spLocks noChangeShapeType="1"/>
              </p:cNvSpPr>
              <p:nvPr/>
            </p:nvSpPr>
            <p:spPr bwMode="auto">
              <a:xfrm>
                <a:off x="4353" y="2530"/>
                <a:ext cx="7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966" name="Line 99"/>
              <p:cNvSpPr>
                <a:spLocks noChangeAspect="1" noChangeShapeType="1"/>
              </p:cNvSpPr>
              <p:nvPr/>
            </p:nvSpPr>
            <p:spPr bwMode="auto">
              <a:xfrm>
                <a:off x="4423" y="2473"/>
                <a:ext cx="0" cy="12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967" name="Line 100"/>
              <p:cNvSpPr>
                <a:spLocks noChangeAspect="1" noChangeShapeType="1"/>
              </p:cNvSpPr>
              <p:nvPr/>
            </p:nvSpPr>
            <p:spPr bwMode="auto">
              <a:xfrm>
                <a:off x="4477" y="2630"/>
                <a:ext cx="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968" name="Freeform 101"/>
              <p:cNvSpPr/>
              <p:nvPr/>
            </p:nvSpPr>
            <p:spPr bwMode="auto">
              <a:xfrm>
                <a:off x="4477" y="2408"/>
                <a:ext cx="89" cy="48"/>
              </a:xfrm>
              <a:custGeom>
                <a:avLst/>
                <a:gdLst>
                  <a:gd name="T0" fmla="*/ 0 w 276"/>
                  <a:gd name="T1" fmla="*/ 6 h 402"/>
                  <a:gd name="T2" fmla="*/ 29 w 276"/>
                  <a:gd name="T3" fmla="*/ 6 h 402"/>
                  <a:gd name="T4" fmla="*/ 29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969" name="Freeform 102"/>
              <p:cNvSpPr/>
              <p:nvPr/>
            </p:nvSpPr>
            <p:spPr bwMode="auto">
              <a:xfrm flipV="1">
                <a:off x="4468" y="2537"/>
                <a:ext cx="98" cy="142"/>
              </a:xfrm>
              <a:custGeom>
                <a:avLst/>
                <a:gdLst>
                  <a:gd name="T0" fmla="*/ 0 w 276"/>
                  <a:gd name="T1" fmla="*/ 50 h 402"/>
                  <a:gd name="T2" fmla="*/ 35 w 276"/>
                  <a:gd name="T3" fmla="*/ 50 h 402"/>
                  <a:gd name="T4" fmla="*/ 35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970" name="Line 103"/>
              <p:cNvSpPr>
                <a:spLocks noChangeAspect="1" noChangeShapeType="1"/>
              </p:cNvSpPr>
              <p:nvPr/>
            </p:nvSpPr>
            <p:spPr bwMode="auto">
              <a:xfrm>
                <a:off x="4473" y="2509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971" name="Line 104"/>
              <p:cNvSpPr>
                <a:spLocks noChangeAspect="1" noChangeShapeType="1"/>
              </p:cNvSpPr>
              <p:nvPr/>
            </p:nvSpPr>
            <p:spPr bwMode="auto">
              <a:xfrm>
                <a:off x="4473" y="2426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5600161" y="3607594"/>
            <a:ext cx="2879548" cy="2211387"/>
            <a:chOff x="4575683" y="3757347"/>
            <a:chExt cx="2879548" cy="2211387"/>
          </a:xfrm>
        </p:grpSpPr>
        <p:sp>
          <p:nvSpPr>
            <p:cNvPr id="178" name="Freeform 37"/>
            <p:cNvSpPr/>
            <p:nvPr/>
          </p:nvSpPr>
          <p:spPr bwMode="auto">
            <a:xfrm>
              <a:off x="5940933" y="4209784"/>
              <a:ext cx="1255713" cy="1360487"/>
            </a:xfrm>
            <a:custGeom>
              <a:avLst/>
              <a:gdLst>
                <a:gd name="T0" fmla="*/ 0 w 820"/>
                <a:gd name="T1" fmla="*/ 3600 h 204"/>
                <a:gd name="T2" fmla="*/ 0 w 820"/>
                <a:gd name="T3" fmla="*/ 0 h 204"/>
                <a:gd name="T4" fmla="*/ 763 w 820"/>
                <a:gd name="T5" fmla="*/ 0 h 204"/>
                <a:gd name="T6" fmla="*/ 0 60000 65536"/>
                <a:gd name="T7" fmla="*/ 0 60000 65536"/>
                <a:gd name="T8" fmla="*/ 0 60000 65536"/>
                <a:gd name="T9" fmla="*/ 0 w 820"/>
                <a:gd name="T10" fmla="*/ 0 h 204"/>
                <a:gd name="T11" fmla="*/ 820 w 820"/>
                <a:gd name="T12" fmla="*/ 204 h 2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0" h="204">
                  <a:moveTo>
                    <a:pt x="0" y="204"/>
                  </a:moveTo>
                  <a:lnTo>
                    <a:pt x="0" y="0"/>
                  </a:lnTo>
                  <a:lnTo>
                    <a:pt x="820" y="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AutoShape 38"/>
            <p:cNvSpPr>
              <a:spLocks noChangeArrowheads="1"/>
            </p:cNvSpPr>
            <p:nvPr/>
          </p:nvSpPr>
          <p:spPr bwMode="auto">
            <a:xfrm rot="5400000">
              <a:off x="5740908" y="4620947"/>
              <a:ext cx="387350" cy="374650"/>
            </a:xfrm>
            <a:prstGeom prst="diamond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Line 39"/>
            <p:cNvSpPr>
              <a:spLocks noChangeShapeType="1"/>
            </p:cNvSpPr>
            <p:nvPr/>
          </p:nvSpPr>
          <p:spPr bwMode="auto">
            <a:xfrm rot="5400000">
              <a:off x="5934583" y="4617772"/>
              <a:ext cx="0" cy="374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Line 40"/>
            <p:cNvSpPr>
              <a:spLocks noChangeShapeType="1"/>
            </p:cNvSpPr>
            <p:nvPr/>
          </p:nvSpPr>
          <p:spPr bwMode="auto">
            <a:xfrm rot="5400000">
              <a:off x="5854427" y="5176572"/>
              <a:ext cx="1714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Line 41"/>
            <p:cNvSpPr>
              <a:spLocks noChangeShapeType="1"/>
            </p:cNvSpPr>
            <p:nvPr/>
          </p:nvSpPr>
          <p:spPr bwMode="auto">
            <a:xfrm>
              <a:off x="4575683" y="5568684"/>
              <a:ext cx="2620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42"/>
            <p:cNvSpPr>
              <a:spLocks noChangeShapeType="1"/>
            </p:cNvSpPr>
            <p:nvPr/>
          </p:nvSpPr>
          <p:spPr bwMode="auto">
            <a:xfrm rot="5400000" flipH="1">
              <a:off x="6895021" y="4057384"/>
              <a:ext cx="0" cy="3048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" name="Rectangle 43"/>
            <p:cNvSpPr>
              <a:spLocks noChangeArrowheads="1"/>
            </p:cNvSpPr>
            <p:nvPr/>
          </p:nvSpPr>
          <p:spPr bwMode="auto">
            <a:xfrm>
              <a:off x="6437821" y="3757347"/>
              <a:ext cx="4429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" name="Rectangle 44"/>
            <p:cNvSpPr>
              <a:spLocks noChangeArrowheads="1"/>
            </p:cNvSpPr>
            <p:nvPr/>
          </p:nvSpPr>
          <p:spPr bwMode="auto">
            <a:xfrm>
              <a:off x="4774121" y="3822434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6" name="Rectangle 45"/>
            <p:cNvSpPr>
              <a:spLocks noChangeArrowheads="1"/>
            </p:cNvSpPr>
            <p:nvPr/>
          </p:nvSpPr>
          <p:spPr bwMode="auto">
            <a:xfrm>
              <a:off x="5532946" y="5571859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7" name="Line 48"/>
            <p:cNvSpPr>
              <a:spLocks noChangeShapeType="1"/>
            </p:cNvSpPr>
            <p:nvPr/>
          </p:nvSpPr>
          <p:spPr bwMode="auto">
            <a:xfrm flipH="1">
              <a:off x="4575683" y="4209784"/>
              <a:ext cx="7588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Rectangle 49"/>
            <p:cNvSpPr>
              <a:spLocks noChangeArrowheads="1"/>
            </p:cNvSpPr>
            <p:nvPr/>
          </p:nvSpPr>
          <p:spPr bwMode="auto">
            <a:xfrm>
              <a:off x="4966208" y="5197209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–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89" name="Rectangle 50"/>
            <p:cNvSpPr>
              <a:spLocks noChangeArrowheads="1"/>
            </p:cNvSpPr>
            <p:nvPr/>
          </p:nvSpPr>
          <p:spPr bwMode="auto">
            <a:xfrm>
              <a:off x="7028371" y="5171809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90" name="Rectangle 51"/>
            <p:cNvSpPr>
              <a:spLocks noChangeArrowheads="1"/>
            </p:cNvSpPr>
            <p:nvPr/>
          </p:nvSpPr>
          <p:spPr bwMode="auto">
            <a:xfrm>
              <a:off x="4932871" y="4195497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91" name="Rectangle 52"/>
            <p:cNvSpPr>
              <a:spLocks noChangeArrowheads="1"/>
            </p:cNvSpPr>
            <p:nvPr/>
          </p:nvSpPr>
          <p:spPr bwMode="auto">
            <a:xfrm>
              <a:off x="7047421" y="4225659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4949366" y="465547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dirty="0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7023703" y="4694251"/>
              <a:ext cx="431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ds</a:t>
              </a:r>
              <a:endParaRPr lang="zh-CN" altLang="en-US" dirty="0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6002957" y="4856312"/>
              <a:ext cx="6856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r>
                <a:rPr kumimoji="1" lang="en-US" altLang="zh-CN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dirty="0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6658891" y="421797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7173" y="3582989"/>
            <a:ext cx="3792739" cy="2281236"/>
            <a:chOff x="917173" y="3582989"/>
            <a:chExt cx="3792739" cy="2281236"/>
          </a:xfrm>
        </p:grpSpPr>
        <p:sp>
          <p:nvSpPr>
            <p:cNvPr id="219892" name="Freeform 106"/>
            <p:cNvSpPr/>
            <p:nvPr/>
          </p:nvSpPr>
          <p:spPr bwMode="auto">
            <a:xfrm rot="5400000">
              <a:off x="1501776" y="4921250"/>
              <a:ext cx="773113" cy="279400"/>
            </a:xfrm>
            <a:custGeom>
              <a:avLst/>
              <a:gdLst>
                <a:gd name="T0" fmla="*/ 618 w 384"/>
                <a:gd name="T1" fmla="*/ 0 h 912"/>
                <a:gd name="T2" fmla="*/ 0 w 384"/>
                <a:gd name="T3" fmla="*/ 0 h 912"/>
                <a:gd name="T4" fmla="*/ 0 w 384"/>
                <a:gd name="T5" fmla="*/ 34 h 912"/>
                <a:gd name="T6" fmla="*/ 618 w 384"/>
                <a:gd name="T7" fmla="*/ 34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912"/>
                <a:gd name="T14" fmla="*/ 384 w 384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912">
                  <a:moveTo>
                    <a:pt x="384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384" y="91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893" name="Text Box 107"/>
            <p:cNvSpPr txBox="1">
              <a:spLocks noChangeArrowheads="1"/>
            </p:cNvSpPr>
            <p:nvPr/>
          </p:nvSpPr>
          <p:spPr bwMode="auto">
            <a:xfrm>
              <a:off x="1379538" y="4076700"/>
              <a:ext cx="5905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894" name="Text Box 108"/>
            <p:cNvSpPr txBox="1">
              <a:spLocks noChangeArrowheads="1"/>
            </p:cNvSpPr>
            <p:nvPr/>
          </p:nvSpPr>
          <p:spPr bwMode="auto">
            <a:xfrm>
              <a:off x="1303338" y="4824413"/>
              <a:ext cx="49212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895" name="Freeform 109"/>
            <p:cNvSpPr/>
            <p:nvPr/>
          </p:nvSpPr>
          <p:spPr bwMode="auto">
            <a:xfrm flipH="1">
              <a:off x="1884363" y="3976688"/>
              <a:ext cx="441325" cy="703263"/>
            </a:xfrm>
            <a:custGeom>
              <a:avLst/>
              <a:gdLst>
                <a:gd name="T0" fmla="*/ 0 w 403"/>
                <a:gd name="T1" fmla="*/ 0 h 1241"/>
                <a:gd name="T2" fmla="*/ 192 w 403"/>
                <a:gd name="T3" fmla="*/ 0 h 1241"/>
                <a:gd name="T4" fmla="*/ 192 w 403"/>
                <a:gd name="T5" fmla="*/ 158 h 1241"/>
                <a:gd name="T6" fmla="*/ 0 60000 65536"/>
                <a:gd name="T7" fmla="*/ 0 60000 65536"/>
                <a:gd name="T8" fmla="*/ 0 60000 65536"/>
                <a:gd name="T9" fmla="*/ 0 w 403"/>
                <a:gd name="T10" fmla="*/ 0 h 1241"/>
                <a:gd name="T11" fmla="*/ 403 w 403"/>
                <a:gd name="T12" fmla="*/ 1241 h 12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241">
                  <a:moveTo>
                    <a:pt x="0" y="0"/>
                  </a:moveTo>
                  <a:lnTo>
                    <a:pt x="403" y="0"/>
                  </a:lnTo>
                  <a:lnTo>
                    <a:pt x="403" y="1241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896" name="Freeform 110"/>
            <p:cNvSpPr/>
            <p:nvPr/>
          </p:nvSpPr>
          <p:spPr bwMode="auto">
            <a:xfrm flipH="1">
              <a:off x="2755901" y="3992563"/>
              <a:ext cx="1666875" cy="1654175"/>
            </a:xfrm>
            <a:custGeom>
              <a:avLst/>
              <a:gdLst>
                <a:gd name="T0" fmla="*/ 0 w 403"/>
                <a:gd name="T1" fmla="*/ 0 h 1241"/>
                <a:gd name="T2" fmla="*/ 2736 w 403"/>
                <a:gd name="T3" fmla="*/ 0 h 1241"/>
                <a:gd name="T4" fmla="*/ 2736 w 403"/>
                <a:gd name="T5" fmla="*/ 875 h 1241"/>
                <a:gd name="T6" fmla="*/ 0 60000 65536"/>
                <a:gd name="T7" fmla="*/ 0 60000 65536"/>
                <a:gd name="T8" fmla="*/ 0 60000 65536"/>
                <a:gd name="T9" fmla="*/ 0 w 403"/>
                <a:gd name="T10" fmla="*/ 0 h 1241"/>
                <a:gd name="T11" fmla="*/ 403 w 403"/>
                <a:gd name="T12" fmla="*/ 1241 h 12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241">
                  <a:moveTo>
                    <a:pt x="0" y="0"/>
                  </a:moveTo>
                  <a:lnTo>
                    <a:pt x="403" y="0"/>
                  </a:lnTo>
                  <a:lnTo>
                    <a:pt x="403" y="1241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898" name="Oval 112"/>
            <p:cNvSpPr>
              <a:spLocks noChangeArrowheads="1"/>
            </p:cNvSpPr>
            <p:nvPr/>
          </p:nvSpPr>
          <p:spPr bwMode="auto">
            <a:xfrm>
              <a:off x="1081088" y="3940175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899" name="Oval 113"/>
            <p:cNvSpPr>
              <a:spLocks noChangeArrowheads="1"/>
            </p:cNvSpPr>
            <p:nvPr/>
          </p:nvSpPr>
          <p:spPr bwMode="auto">
            <a:xfrm>
              <a:off x="1071563" y="5411788"/>
              <a:ext cx="84138" cy="841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00" name="Oval 114"/>
            <p:cNvSpPr>
              <a:spLocks noChangeArrowheads="1"/>
            </p:cNvSpPr>
            <p:nvPr/>
          </p:nvSpPr>
          <p:spPr bwMode="auto">
            <a:xfrm>
              <a:off x="4391026" y="5410200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01" name="Oval 115"/>
            <p:cNvSpPr>
              <a:spLocks noChangeArrowheads="1"/>
            </p:cNvSpPr>
            <p:nvPr/>
          </p:nvSpPr>
          <p:spPr bwMode="auto">
            <a:xfrm>
              <a:off x="4422776" y="3956050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02" name="Line 116"/>
            <p:cNvSpPr>
              <a:spLocks noChangeShapeType="1"/>
            </p:cNvSpPr>
            <p:nvPr/>
          </p:nvSpPr>
          <p:spPr bwMode="auto">
            <a:xfrm flipH="1">
              <a:off x="3095836" y="3992563"/>
              <a:ext cx="219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03" name="Oval 117"/>
            <p:cNvSpPr>
              <a:spLocks noChangeArrowheads="1"/>
            </p:cNvSpPr>
            <p:nvPr/>
          </p:nvSpPr>
          <p:spPr bwMode="auto">
            <a:xfrm>
              <a:off x="2733676" y="5408613"/>
              <a:ext cx="58738" cy="5873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904" name="Rectangle 118"/>
            <p:cNvSpPr>
              <a:spLocks noChangeArrowheads="1"/>
            </p:cNvSpPr>
            <p:nvPr/>
          </p:nvSpPr>
          <p:spPr bwMode="auto">
            <a:xfrm>
              <a:off x="1574801" y="3600450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05" name="Rectangle 119"/>
            <p:cNvSpPr>
              <a:spLocks noChangeArrowheads="1"/>
            </p:cNvSpPr>
            <p:nvPr/>
          </p:nvSpPr>
          <p:spPr bwMode="auto">
            <a:xfrm>
              <a:off x="2424409" y="5105400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9906" name="Rectangle 120"/>
            <p:cNvSpPr>
              <a:spLocks noChangeArrowheads="1"/>
            </p:cNvSpPr>
            <p:nvPr/>
          </p:nvSpPr>
          <p:spPr bwMode="auto">
            <a:xfrm>
              <a:off x="3047207" y="3582989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19907" name="Text Box 121"/>
            <p:cNvSpPr txBox="1">
              <a:spLocks noChangeArrowheads="1"/>
            </p:cNvSpPr>
            <p:nvPr/>
          </p:nvSpPr>
          <p:spPr bwMode="auto">
            <a:xfrm>
              <a:off x="3239852" y="4703763"/>
              <a:ext cx="5746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08" name="Text Box 122"/>
            <p:cNvSpPr txBox="1">
              <a:spLocks noChangeArrowheads="1"/>
            </p:cNvSpPr>
            <p:nvPr/>
          </p:nvSpPr>
          <p:spPr bwMode="auto">
            <a:xfrm>
              <a:off x="960438" y="4016375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09" name="Rectangle 123"/>
            <p:cNvSpPr>
              <a:spLocks noChangeArrowheads="1"/>
            </p:cNvSpPr>
            <p:nvPr/>
          </p:nvSpPr>
          <p:spPr bwMode="auto">
            <a:xfrm>
              <a:off x="971551" y="5057775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219910" name="Rectangle 124"/>
            <p:cNvSpPr>
              <a:spLocks noChangeArrowheads="1"/>
            </p:cNvSpPr>
            <p:nvPr/>
          </p:nvSpPr>
          <p:spPr bwMode="auto">
            <a:xfrm>
              <a:off x="4318001" y="5048250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219911" name="Text Box 125"/>
            <p:cNvSpPr txBox="1">
              <a:spLocks noChangeArrowheads="1"/>
            </p:cNvSpPr>
            <p:nvPr/>
          </p:nvSpPr>
          <p:spPr bwMode="auto">
            <a:xfrm>
              <a:off x="4291013" y="3995738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12" name="Text Box 126"/>
            <p:cNvSpPr txBox="1">
              <a:spLocks noChangeArrowheads="1"/>
            </p:cNvSpPr>
            <p:nvPr/>
          </p:nvSpPr>
          <p:spPr bwMode="auto">
            <a:xfrm>
              <a:off x="1895476" y="5467350"/>
              <a:ext cx="4762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13" name="Line 127"/>
            <p:cNvSpPr>
              <a:spLocks noChangeShapeType="1"/>
            </p:cNvSpPr>
            <p:nvPr/>
          </p:nvSpPr>
          <p:spPr bwMode="auto">
            <a:xfrm>
              <a:off x="3657042" y="3987800"/>
              <a:ext cx="0" cy="147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14" name="Line 128"/>
            <p:cNvSpPr>
              <a:spLocks noChangeShapeType="1"/>
            </p:cNvSpPr>
            <p:nvPr/>
          </p:nvSpPr>
          <p:spPr bwMode="auto">
            <a:xfrm>
              <a:off x="1144588" y="5443538"/>
              <a:ext cx="32416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15" name="Text Box 129"/>
            <p:cNvSpPr txBox="1">
              <a:spLocks noChangeArrowheads="1"/>
            </p:cNvSpPr>
            <p:nvPr/>
          </p:nvSpPr>
          <p:spPr bwMode="auto">
            <a:xfrm>
              <a:off x="3671900" y="4713288"/>
              <a:ext cx="57626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i="1" baseline="-25000" dirty="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i="1" baseline="-250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19916" name="Group 130"/>
            <p:cNvGrpSpPr/>
            <p:nvPr/>
          </p:nvGrpSpPr>
          <p:grpSpPr bwMode="auto">
            <a:xfrm>
              <a:off x="2576513" y="4441825"/>
              <a:ext cx="374650" cy="647700"/>
              <a:chOff x="1477" y="3175"/>
              <a:chExt cx="236" cy="408"/>
            </a:xfrm>
          </p:grpSpPr>
          <p:sp>
            <p:nvSpPr>
              <p:cNvPr id="219929" name="AutoShape 131"/>
              <p:cNvSpPr>
                <a:spLocks noChangeArrowheads="1"/>
              </p:cNvSpPr>
              <p:nvPr/>
            </p:nvSpPr>
            <p:spPr bwMode="auto">
              <a:xfrm rot="5400000">
                <a:off x="1473" y="3179"/>
                <a:ext cx="244" cy="236"/>
              </a:xfrm>
              <a:prstGeom prst="diamond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9930" name="Line 132"/>
              <p:cNvSpPr>
                <a:spLocks noChangeShapeType="1"/>
              </p:cNvSpPr>
              <p:nvPr/>
            </p:nvSpPr>
            <p:spPr bwMode="auto">
              <a:xfrm rot="5400000">
                <a:off x="1595" y="3177"/>
                <a:ext cx="0" cy="2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19931" name="Line 133"/>
              <p:cNvSpPr>
                <a:spLocks noChangeShapeType="1"/>
              </p:cNvSpPr>
              <p:nvPr/>
            </p:nvSpPr>
            <p:spPr bwMode="auto">
              <a:xfrm rot="5400000">
                <a:off x="1534" y="3529"/>
                <a:ext cx="1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9917" name="Line 134"/>
            <p:cNvSpPr>
              <a:spLocks noChangeShapeType="1"/>
            </p:cNvSpPr>
            <p:nvPr/>
          </p:nvSpPr>
          <p:spPr bwMode="auto">
            <a:xfrm>
              <a:off x="4085977" y="3976688"/>
              <a:ext cx="0" cy="147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19" name="Freeform 136"/>
            <p:cNvSpPr/>
            <p:nvPr/>
          </p:nvSpPr>
          <p:spPr bwMode="auto">
            <a:xfrm>
              <a:off x="1849438" y="418623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0" name="Freeform 137"/>
            <p:cNvSpPr/>
            <p:nvPr/>
          </p:nvSpPr>
          <p:spPr bwMode="auto">
            <a:xfrm>
              <a:off x="1697038" y="4921250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1" name="Freeform 138"/>
            <p:cNvSpPr/>
            <p:nvPr/>
          </p:nvSpPr>
          <p:spPr bwMode="auto">
            <a:xfrm>
              <a:off x="1979613" y="4921250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3" name="Freeform 140"/>
            <p:cNvSpPr/>
            <p:nvPr/>
          </p:nvSpPr>
          <p:spPr bwMode="auto">
            <a:xfrm>
              <a:off x="3599892" y="458628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4" name="Freeform 141"/>
            <p:cNvSpPr/>
            <p:nvPr/>
          </p:nvSpPr>
          <p:spPr bwMode="auto">
            <a:xfrm>
              <a:off x="4041527" y="458628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5" name="Line 142"/>
            <p:cNvSpPr>
              <a:spLocks noChangeShapeType="1"/>
            </p:cNvSpPr>
            <p:nvPr/>
          </p:nvSpPr>
          <p:spPr bwMode="auto">
            <a:xfrm>
              <a:off x="2633663" y="5638800"/>
              <a:ext cx="2508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926" name="Text Box 143"/>
            <p:cNvSpPr txBox="1">
              <a:spLocks noChangeArrowheads="1"/>
            </p:cNvSpPr>
            <p:nvPr/>
          </p:nvSpPr>
          <p:spPr bwMode="auto">
            <a:xfrm>
              <a:off x="2120901" y="4022725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9927" name="Rectangle 144"/>
            <p:cNvSpPr>
              <a:spLocks noChangeArrowheads="1"/>
            </p:cNvSpPr>
            <p:nvPr/>
          </p:nvSpPr>
          <p:spPr bwMode="auto">
            <a:xfrm>
              <a:off x="2163763" y="5064125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219928" name="Line 145"/>
            <p:cNvSpPr>
              <a:spLocks noChangeShapeType="1"/>
            </p:cNvSpPr>
            <p:nvPr/>
          </p:nvSpPr>
          <p:spPr bwMode="auto">
            <a:xfrm>
              <a:off x="1185863" y="3983038"/>
              <a:ext cx="6985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2090278" y="4416722"/>
              <a:ext cx="503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sz="24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4286398" y="447357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endParaRPr lang="zh-CN" altLang="en-US" sz="2400" dirty="0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2720963" y="4885681"/>
              <a:ext cx="9917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sz="2400" dirty="0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3007048" y="4001057"/>
              <a:ext cx="3834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zh-CN" altLang="en-US" sz="2400" dirty="0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917173" y="4449118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i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zh-CN" altLang="en-US" sz="2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9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8" grpId="0" animBg="1" autoUpdateAnimBg="0"/>
      <p:bldP spid="219139" grpId="0" animBg="1"/>
      <p:bldP spid="219140" grpId="0" animBg="1"/>
      <p:bldP spid="219141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1212850" y="1704973"/>
            <a:ext cx="2868613" cy="549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= R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+ R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//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</a:t>
            </a:r>
            <a:endParaRPr kumimoji="1"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20840" name="Rectangle 4"/>
          <p:cNvSpPr>
            <a:spLocks noChangeArrowheads="1"/>
          </p:cNvSpPr>
          <p:nvPr/>
        </p:nvSpPr>
        <p:spPr bwMode="auto">
          <a:xfrm>
            <a:off x="649288" y="623888"/>
            <a:ext cx="560387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计算放大器交流参数</a:t>
            </a:r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U 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874713" y="1232756"/>
            <a:ext cx="304958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1</a:t>
            </a:r>
            <a:r>
              <a:rPr lang="en-US" altLang="zh-CN" sz="2400" b="1" dirty="0">
                <a:latin typeface="宋体" panose="02010600030101010101" pitchFamily="2" charset="-122"/>
              </a:rPr>
              <a:t>) </a:t>
            </a:r>
            <a:r>
              <a:rPr lang="zh-CN" altLang="en-US" sz="2400" b="1" dirty="0">
                <a:latin typeface="宋体" panose="02010600030101010101" pitchFamily="2" charset="-122"/>
              </a:rPr>
              <a:t>计算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i 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o</a:t>
            </a:r>
            <a:r>
              <a:rPr lang="en-US" altLang="zh-CN" sz="2400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endParaRPr lang="en-US" altLang="zh-CN" sz="2400" b="1" i="1" baseline="-25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938213" y="4310063"/>
            <a:ext cx="2692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2</a:t>
            </a:r>
            <a:r>
              <a:rPr lang="en-US" altLang="zh-CN" sz="2400" b="1" dirty="0">
                <a:latin typeface="宋体" panose="02010600030101010101" pitchFamily="2" charset="-122"/>
              </a:rPr>
              <a:t>) </a:t>
            </a:r>
            <a:r>
              <a:rPr lang="zh-CN" altLang="en-US" sz="2400" b="1" dirty="0">
                <a:latin typeface="宋体" panose="02010600030101010101" pitchFamily="2" charset="-122"/>
              </a:rPr>
              <a:t>计算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latin typeface="Times New Roman" panose="02020603050405020304" pitchFamily="18" charset="0"/>
              </a:rPr>
              <a:t>u </a:t>
            </a:r>
            <a:endParaRPr lang="en-US" altLang="zh-CN" sz="2400" b="1" i="1" baseline="-25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20167" name="Object 670"/>
          <p:cNvGraphicFramePr>
            <a:graphicFrameLocks noChangeAspect="1"/>
          </p:cNvGraphicFramePr>
          <p:nvPr/>
        </p:nvGraphicFramePr>
        <p:xfrm>
          <a:off x="1249363" y="2228850"/>
          <a:ext cx="245745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504" name="公式" r:id="rId1" imgW="36576000" imgH="16256000" progId="Equation.3">
                  <p:embed/>
                </p:oleObj>
              </mc:Choice>
              <mc:Fallback>
                <p:oleObj name="公式" r:id="rId1" imgW="36576000" imgH="16256000" progId="Equation.3">
                  <p:embed/>
                  <p:pic>
                    <p:nvPicPr>
                      <p:cNvPr id="0" name="Picture 6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2228850"/>
                        <a:ext cx="2457450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8" name="Rectangle 8"/>
          <p:cNvSpPr>
            <a:spLocks noChangeArrowheads="1"/>
          </p:cNvSpPr>
          <p:nvPr/>
        </p:nvSpPr>
        <p:spPr bwMode="auto">
          <a:xfrm>
            <a:off x="1173163" y="3282922"/>
            <a:ext cx="35687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en-US" altLang="zh-CN" sz="2400" b="1" i="1" dirty="0" err="1"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sz="2400" b="1" baseline="-25000" dirty="0" err="1"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= 0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时，受控源开路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20169" name="Rectangle 9"/>
          <p:cNvSpPr>
            <a:spLocks noChangeArrowheads="1"/>
          </p:cNvSpPr>
          <p:nvPr/>
        </p:nvSpPr>
        <p:spPr bwMode="auto">
          <a:xfrm>
            <a:off x="2582930" y="3790773"/>
            <a:ext cx="2874963" cy="5107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= R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D</a:t>
            </a:r>
            <a:endParaRPr kumimoji="1" lang="en-US" altLang="zh-CN" sz="2400" b="1" i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039897" y="1066800"/>
            <a:ext cx="3792739" cy="2281236"/>
            <a:chOff x="917173" y="3582989"/>
            <a:chExt cx="3792739" cy="2281236"/>
          </a:xfrm>
        </p:grpSpPr>
        <p:sp>
          <p:nvSpPr>
            <p:cNvPr id="60" name="Freeform 106"/>
            <p:cNvSpPr/>
            <p:nvPr/>
          </p:nvSpPr>
          <p:spPr bwMode="auto">
            <a:xfrm rot="5400000">
              <a:off x="1501776" y="4921250"/>
              <a:ext cx="773113" cy="279400"/>
            </a:xfrm>
            <a:custGeom>
              <a:avLst/>
              <a:gdLst>
                <a:gd name="T0" fmla="*/ 618 w 384"/>
                <a:gd name="T1" fmla="*/ 0 h 912"/>
                <a:gd name="T2" fmla="*/ 0 w 384"/>
                <a:gd name="T3" fmla="*/ 0 h 912"/>
                <a:gd name="T4" fmla="*/ 0 w 384"/>
                <a:gd name="T5" fmla="*/ 34 h 912"/>
                <a:gd name="T6" fmla="*/ 618 w 384"/>
                <a:gd name="T7" fmla="*/ 34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912"/>
                <a:gd name="T14" fmla="*/ 384 w 384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912">
                  <a:moveTo>
                    <a:pt x="384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384" y="91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Text Box 107"/>
            <p:cNvSpPr txBox="1">
              <a:spLocks noChangeArrowheads="1"/>
            </p:cNvSpPr>
            <p:nvPr/>
          </p:nvSpPr>
          <p:spPr bwMode="auto">
            <a:xfrm>
              <a:off x="1379538" y="4076700"/>
              <a:ext cx="5905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62" name="Text Box 108"/>
            <p:cNvSpPr txBox="1">
              <a:spLocks noChangeArrowheads="1"/>
            </p:cNvSpPr>
            <p:nvPr/>
          </p:nvSpPr>
          <p:spPr bwMode="auto">
            <a:xfrm>
              <a:off x="1303338" y="4824413"/>
              <a:ext cx="49212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63" name="Freeform 109"/>
            <p:cNvSpPr/>
            <p:nvPr/>
          </p:nvSpPr>
          <p:spPr bwMode="auto">
            <a:xfrm flipH="1">
              <a:off x="1884363" y="3976688"/>
              <a:ext cx="441325" cy="703263"/>
            </a:xfrm>
            <a:custGeom>
              <a:avLst/>
              <a:gdLst>
                <a:gd name="T0" fmla="*/ 0 w 403"/>
                <a:gd name="T1" fmla="*/ 0 h 1241"/>
                <a:gd name="T2" fmla="*/ 192 w 403"/>
                <a:gd name="T3" fmla="*/ 0 h 1241"/>
                <a:gd name="T4" fmla="*/ 192 w 403"/>
                <a:gd name="T5" fmla="*/ 158 h 1241"/>
                <a:gd name="T6" fmla="*/ 0 60000 65536"/>
                <a:gd name="T7" fmla="*/ 0 60000 65536"/>
                <a:gd name="T8" fmla="*/ 0 60000 65536"/>
                <a:gd name="T9" fmla="*/ 0 w 403"/>
                <a:gd name="T10" fmla="*/ 0 h 1241"/>
                <a:gd name="T11" fmla="*/ 403 w 403"/>
                <a:gd name="T12" fmla="*/ 1241 h 12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241">
                  <a:moveTo>
                    <a:pt x="0" y="0"/>
                  </a:moveTo>
                  <a:lnTo>
                    <a:pt x="403" y="0"/>
                  </a:lnTo>
                  <a:lnTo>
                    <a:pt x="403" y="1241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Freeform 110"/>
            <p:cNvSpPr/>
            <p:nvPr/>
          </p:nvSpPr>
          <p:spPr bwMode="auto">
            <a:xfrm flipH="1">
              <a:off x="2755901" y="3992563"/>
              <a:ext cx="1666875" cy="1654175"/>
            </a:xfrm>
            <a:custGeom>
              <a:avLst/>
              <a:gdLst>
                <a:gd name="T0" fmla="*/ 0 w 403"/>
                <a:gd name="T1" fmla="*/ 0 h 1241"/>
                <a:gd name="T2" fmla="*/ 2736 w 403"/>
                <a:gd name="T3" fmla="*/ 0 h 1241"/>
                <a:gd name="T4" fmla="*/ 2736 w 403"/>
                <a:gd name="T5" fmla="*/ 875 h 1241"/>
                <a:gd name="T6" fmla="*/ 0 60000 65536"/>
                <a:gd name="T7" fmla="*/ 0 60000 65536"/>
                <a:gd name="T8" fmla="*/ 0 60000 65536"/>
                <a:gd name="T9" fmla="*/ 0 w 403"/>
                <a:gd name="T10" fmla="*/ 0 h 1241"/>
                <a:gd name="T11" fmla="*/ 403 w 403"/>
                <a:gd name="T12" fmla="*/ 1241 h 12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3" h="1241">
                  <a:moveTo>
                    <a:pt x="0" y="0"/>
                  </a:moveTo>
                  <a:lnTo>
                    <a:pt x="403" y="0"/>
                  </a:lnTo>
                  <a:lnTo>
                    <a:pt x="403" y="1241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Oval 112"/>
            <p:cNvSpPr>
              <a:spLocks noChangeArrowheads="1"/>
            </p:cNvSpPr>
            <p:nvPr/>
          </p:nvSpPr>
          <p:spPr bwMode="auto">
            <a:xfrm>
              <a:off x="1081088" y="3940175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Oval 113"/>
            <p:cNvSpPr>
              <a:spLocks noChangeArrowheads="1"/>
            </p:cNvSpPr>
            <p:nvPr/>
          </p:nvSpPr>
          <p:spPr bwMode="auto">
            <a:xfrm>
              <a:off x="1071563" y="5411788"/>
              <a:ext cx="84138" cy="8413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Oval 114"/>
            <p:cNvSpPr>
              <a:spLocks noChangeArrowheads="1"/>
            </p:cNvSpPr>
            <p:nvPr/>
          </p:nvSpPr>
          <p:spPr bwMode="auto">
            <a:xfrm>
              <a:off x="4391026" y="5410200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Oval 115"/>
            <p:cNvSpPr>
              <a:spLocks noChangeArrowheads="1"/>
            </p:cNvSpPr>
            <p:nvPr/>
          </p:nvSpPr>
          <p:spPr bwMode="auto">
            <a:xfrm>
              <a:off x="4422776" y="3956050"/>
              <a:ext cx="84138" cy="825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116"/>
            <p:cNvSpPr>
              <a:spLocks noChangeShapeType="1"/>
            </p:cNvSpPr>
            <p:nvPr/>
          </p:nvSpPr>
          <p:spPr bwMode="auto">
            <a:xfrm flipH="1">
              <a:off x="3095836" y="3992563"/>
              <a:ext cx="219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Oval 117"/>
            <p:cNvSpPr>
              <a:spLocks noChangeArrowheads="1"/>
            </p:cNvSpPr>
            <p:nvPr/>
          </p:nvSpPr>
          <p:spPr bwMode="auto">
            <a:xfrm>
              <a:off x="2733676" y="5408613"/>
              <a:ext cx="58738" cy="5873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Rectangle 118"/>
            <p:cNvSpPr>
              <a:spLocks noChangeArrowheads="1"/>
            </p:cNvSpPr>
            <p:nvPr/>
          </p:nvSpPr>
          <p:spPr bwMode="auto">
            <a:xfrm>
              <a:off x="1574801" y="3600450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72" name="Rectangle 119"/>
            <p:cNvSpPr>
              <a:spLocks noChangeArrowheads="1"/>
            </p:cNvSpPr>
            <p:nvPr/>
          </p:nvSpPr>
          <p:spPr bwMode="auto">
            <a:xfrm>
              <a:off x="2424409" y="5105400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3" name="Rectangle 120"/>
            <p:cNvSpPr>
              <a:spLocks noChangeArrowheads="1"/>
            </p:cNvSpPr>
            <p:nvPr/>
          </p:nvSpPr>
          <p:spPr bwMode="auto">
            <a:xfrm>
              <a:off x="3047207" y="3582989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Text Box 121"/>
            <p:cNvSpPr txBox="1">
              <a:spLocks noChangeArrowheads="1"/>
            </p:cNvSpPr>
            <p:nvPr/>
          </p:nvSpPr>
          <p:spPr bwMode="auto">
            <a:xfrm>
              <a:off x="3239852" y="4703763"/>
              <a:ext cx="5746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75" name="Text Box 122"/>
            <p:cNvSpPr txBox="1">
              <a:spLocks noChangeArrowheads="1"/>
            </p:cNvSpPr>
            <p:nvPr/>
          </p:nvSpPr>
          <p:spPr bwMode="auto">
            <a:xfrm>
              <a:off x="960438" y="4016375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123"/>
            <p:cNvSpPr>
              <a:spLocks noChangeArrowheads="1"/>
            </p:cNvSpPr>
            <p:nvPr/>
          </p:nvSpPr>
          <p:spPr bwMode="auto">
            <a:xfrm>
              <a:off x="971551" y="5057775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124"/>
            <p:cNvSpPr>
              <a:spLocks noChangeArrowheads="1"/>
            </p:cNvSpPr>
            <p:nvPr/>
          </p:nvSpPr>
          <p:spPr bwMode="auto">
            <a:xfrm>
              <a:off x="4318001" y="5048250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78" name="Text Box 125"/>
            <p:cNvSpPr txBox="1">
              <a:spLocks noChangeArrowheads="1"/>
            </p:cNvSpPr>
            <p:nvPr/>
          </p:nvSpPr>
          <p:spPr bwMode="auto">
            <a:xfrm>
              <a:off x="4291013" y="3995738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79" name="Text Box 126"/>
            <p:cNvSpPr txBox="1">
              <a:spLocks noChangeArrowheads="1"/>
            </p:cNvSpPr>
            <p:nvPr/>
          </p:nvSpPr>
          <p:spPr bwMode="auto">
            <a:xfrm>
              <a:off x="1895476" y="5467350"/>
              <a:ext cx="4762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0" name="Line 127"/>
            <p:cNvSpPr>
              <a:spLocks noChangeShapeType="1"/>
            </p:cNvSpPr>
            <p:nvPr/>
          </p:nvSpPr>
          <p:spPr bwMode="auto">
            <a:xfrm>
              <a:off x="3657042" y="3987800"/>
              <a:ext cx="0" cy="147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128"/>
            <p:cNvSpPr>
              <a:spLocks noChangeShapeType="1"/>
            </p:cNvSpPr>
            <p:nvPr/>
          </p:nvSpPr>
          <p:spPr bwMode="auto">
            <a:xfrm>
              <a:off x="1144588" y="5443538"/>
              <a:ext cx="32416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Text Box 129"/>
            <p:cNvSpPr txBox="1">
              <a:spLocks noChangeArrowheads="1"/>
            </p:cNvSpPr>
            <p:nvPr/>
          </p:nvSpPr>
          <p:spPr bwMode="auto">
            <a:xfrm>
              <a:off x="3671900" y="4713288"/>
              <a:ext cx="57626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i="1" baseline="-25000" dirty="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i="1" baseline="-250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83" name="Group 130"/>
            <p:cNvGrpSpPr/>
            <p:nvPr/>
          </p:nvGrpSpPr>
          <p:grpSpPr bwMode="auto">
            <a:xfrm>
              <a:off x="2576513" y="4441825"/>
              <a:ext cx="374650" cy="647700"/>
              <a:chOff x="1477" y="3175"/>
              <a:chExt cx="236" cy="408"/>
            </a:xfrm>
          </p:grpSpPr>
          <p:sp>
            <p:nvSpPr>
              <p:cNvPr id="99" name="AutoShape 131"/>
              <p:cNvSpPr>
                <a:spLocks noChangeArrowheads="1"/>
              </p:cNvSpPr>
              <p:nvPr/>
            </p:nvSpPr>
            <p:spPr bwMode="auto">
              <a:xfrm rot="5400000">
                <a:off x="1473" y="3179"/>
                <a:ext cx="244" cy="236"/>
              </a:xfrm>
              <a:prstGeom prst="diamond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132"/>
              <p:cNvSpPr>
                <a:spLocks noChangeShapeType="1"/>
              </p:cNvSpPr>
              <p:nvPr/>
            </p:nvSpPr>
            <p:spPr bwMode="auto">
              <a:xfrm rot="5400000">
                <a:off x="1595" y="3177"/>
                <a:ext cx="0" cy="2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Line 133"/>
              <p:cNvSpPr>
                <a:spLocks noChangeShapeType="1"/>
              </p:cNvSpPr>
              <p:nvPr/>
            </p:nvSpPr>
            <p:spPr bwMode="auto">
              <a:xfrm rot="5400000">
                <a:off x="1534" y="3529"/>
                <a:ext cx="1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4" name="Line 134"/>
            <p:cNvSpPr>
              <a:spLocks noChangeShapeType="1"/>
            </p:cNvSpPr>
            <p:nvPr/>
          </p:nvSpPr>
          <p:spPr bwMode="auto">
            <a:xfrm>
              <a:off x="4085977" y="3976688"/>
              <a:ext cx="0" cy="147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36"/>
            <p:cNvSpPr/>
            <p:nvPr/>
          </p:nvSpPr>
          <p:spPr bwMode="auto">
            <a:xfrm>
              <a:off x="1849438" y="418623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137"/>
            <p:cNvSpPr/>
            <p:nvPr/>
          </p:nvSpPr>
          <p:spPr bwMode="auto">
            <a:xfrm>
              <a:off x="1697038" y="4921250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138"/>
            <p:cNvSpPr/>
            <p:nvPr/>
          </p:nvSpPr>
          <p:spPr bwMode="auto">
            <a:xfrm>
              <a:off x="1979613" y="4921250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40"/>
            <p:cNvSpPr/>
            <p:nvPr/>
          </p:nvSpPr>
          <p:spPr bwMode="auto">
            <a:xfrm>
              <a:off x="3599892" y="458628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41"/>
            <p:cNvSpPr/>
            <p:nvPr/>
          </p:nvSpPr>
          <p:spPr bwMode="auto">
            <a:xfrm>
              <a:off x="4041527" y="4586288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142"/>
            <p:cNvSpPr>
              <a:spLocks noChangeShapeType="1"/>
            </p:cNvSpPr>
            <p:nvPr/>
          </p:nvSpPr>
          <p:spPr bwMode="auto">
            <a:xfrm>
              <a:off x="2633663" y="5638800"/>
              <a:ext cx="2508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Text Box 143"/>
            <p:cNvSpPr txBox="1">
              <a:spLocks noChangeArrowheads="1"/>
            </p:cNvSpPr>
            <p:nvPr/>
          </p:nvSpPr>
          <p:spPr bwMode="auto">
            <a:xfrm>
              <a:off x="2120901" y="4022725"/>
              <a:ext cx="3587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92" name="Rectangle 144"/>
            <p:cNvSpPr>
              <a:spLocks noChangeArrowheads="1"/>
            </p:cNvSpPr>
            <p:nvPr/>
          </p:nvSpPr>
          <p:spPr bwMode="auto">
            <a:xfrm>
              <a:off x="2163763" y="5064125"/>
              <a:ext cx="285750" cy="3365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 b="1">
                  <a:latin typeface="Times New Roman" panose="02020603050405020304" pitchFamily="18" charset="0"/>
                </a:rPr>
                <a:t>–</a:t>
              </a:r>
              <a:endParaRPr kumimoji="1"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3" name="Line 145"/>
            <p:cNvSpPr>
              <a:spLocks noChangeShapeType="1"/>
            </p:cNvSpPr>
            <p:nvPr/>
          </p:nvSpPr>
          <p:spPr bwMode="auto">
            <a:xfrm>
              <a:off x="1185863" y="3983038"/>
              <a:ext cx="6985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2090278" y="4416722"/>
              <a:ext cx="503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sz="2400" dirty="0"/>
            </a:p>
          </p:txBody>
        </p:sp>
        <p:sp>
          <p:nvSpPr>
            <p:cNvPr id="95" name="矩形 94"/>
            <p:cNvSpPr/>
            <p:nvPr/>
          </p:nvSpPr>
          <p:spPr>
            <a:xfrm>
              <a:off x="4286398" y="447357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endParaRPr lang="zh-CN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2720963" y="4885681"/>
              <a:ext cx="9917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m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gs</a:t>
              </a:r>
              <a:endParaRPr lang="zh-CN" altLang="en-US" sz="24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3007048" y="4001057"/>
              <a:ext cx="3834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zh-CN" altLang="en-US" sz="2400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917173" y="4449118"/>
              <a:ext cx="378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400" b="1" i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zh-CN" altLang="en-US" sz="2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256030" y="5590097"/>
                <a:ext cx="5962530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//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//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4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030" y="5590097"/>
                <a:ext cx="5962530" cy="825932"/>
              </a:xfrm>
              <a:prstGeom prst="rect">
                <a:avLst/>
              </a:prstGeom>
              <a:blipFill rotWithShape="1">
                <a:blip r:embed="rId3"/>
                <a:stretch>
                  <a:fillRect t="-23" r="-5849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1319245" y="4897638"/>
                <a:ext cx="1158843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45" y="4897638"/>
                <a:ext cx="1158843" cy="399405"/>
              </a:xfrm>
              <a:prstGeom prst="rect">
                <a:avLst/>
              </a:prstGeom>
              <a:blipFill rotWithShape="1">
                <a:blip r:embed="rId4"/>
                <a:stretch>
                  <a:fillRect l="-30" t="-130" r="-265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3129270" y="4891408"/>
                <a:ext cx="302396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400" dirty="0"/>
                  <a:t>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70" y="4891408"/>
                <a:ext cx="3023969" cy="399405"/>
              </a:xfrm>
              <a:prstGeom prst="rect">
                <a:avLst/>
              </a:prstGeom>
              <a:blipFill rotWithShape="1">
                <a:blip r:embed="rId5"/>
                <a:stretch>
                  <a:fillRect l="-21" t="-1" r="-1152" b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6021828" y="3949724"/>
                <a:ext cx="22962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828" y="3949724"/>
                <a:ext cx="229620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5" t="-6" r="7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220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19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2" grpId="0" autoUpdateAnimBg="0" build="p"/>
      <p:bldP spid="220165" grpId="0"/>
      <p:bldP spid="220166" grpId="0"/>
      <p:bldP spid="220168" grpId="0"/>
      <p:bldP spid="220169" grpId="0"/>
      <p:bldP spid="58" grpId="0"/>
      <p:bldP spid="105" grpId="0"/>
      <p:bldP spid="106" grpId="0"/>
      <p:bldP spid="10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981075"/>
            <a:ext cx="7427912" cy="579438"/>
          </a:xfrm>
        </p:spPr>
        <p:txBody>
          <a:bodyPr/>
          <a:lstStyle/>
          <a:p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3.  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基本共源放大电路的动态分析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aphicFrame>
        <p:nvGraphicFramePr>
          <p:cNvPr id="221378" name="Object 194"/>
          <p:cNvGraphicFramePr>
            <a:graphicFrameLocks noChangeAspect="1"/>
          </p:cNvGraphicFramePr>
          <p:nvPr/>
        </p:nvGraphicFramePr>
        <p:xfrm>
          <a:off x="1003300" y="1600200"/>
          <a:ext cx="297180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97" name="Photo Editor 照片" r:id="rId1" imgW="10563225" imgH="8924925" progId="">
                  <p:embed/>
                </p:oleObj>
              </mc:Choice>
              <mc:Fallback>
                <p:oleObj name="Photo Editor 照片" r:id="rId1" imgW="10563225" imgH="8924925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600200"/>
                        <a:ext cx="297180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888773" y="4763778"/>
                <a:ext cx="4348626" cy="806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" y="4763778"/>
                <a:ext cx="4348626" cy="806952"/>
              </a:xfrm>
              <a:prstGeom prst="rect">
                <a:avLst/>
              </a:prstGeom>
              <a:blipFill rotWithShape="1">
                <a:blip r:embed="rId3"/>
                <a:stretch>
                  <a:fillRect l="-9" t="-1" r="-118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949357" y="4211206"/>
                <a:ext cx="1158843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57" y="4211206"/>
                <a:ext cx="1158843" cy="399405"/>
              </a:xfrm>
              <a:prstGeom prst="rect">
                <a:avLst/>
              </a:prstGeom>
              <a:blipFill rotWithShape="1">
                <a:blip r:embed="rId4"/>
                <a:stretch>
                  <a:fillRect l="-3" t="-130" r="-2685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2786694" y="4237229"/>
                <a:ext cx="2256708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94" y="4237229"/>
                <a:ext cx="2256708" cy="399405"/>
              </a:xfrm>
              <a:prstGeom prst="rect">
                <a:avLst/>
              </a:prstGeom>
              <a:blipFill rotWithShape="1">
                <a:blip r:embed="rId5"/>
                <a:stretch>
                  <a:fillRect l="-14" t="-127" r="-3788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854807" y="1957150"/>
            <a:ext cx="3037642" cy="2116374"/>
            <a:chOff x="4854807" y="1957150"/>
            <a:chExt cx="3037642" cy="2116374"/>
          </a:xfrm>
        </p:grpSpPr>
        <p:grpSp>
          <p:nvGrpSpPr>
            <p:cNvPr id="9" name="组合 8"/>
            <p:cNvGrpSpPr/>
            <p:nvPr/>
          </p:nvGrpSpPr>
          <p:grpSpPr>
            <a:xfrm>
              <a:off x="5054579" y="1978197"/>
              <a:ext cx="2837870" cy="2095327"/>
              <a:chOff x="4575683" y="3800381"/>
              <a:chExt cx="2837870" cy="2095327"/>
            </a:xfrm>
          </p:grpSpPr>
          <p:sp>
            <p:nvSpPr>
              <p:cNvPr id="10" name="Freeform 37"/>
              <p:cNvSpPr/>
              <p:nvPr/>
            </p:nvSpPr>
            <p:spPr bwMode="auto">
              <a:xfrm>
                <a:off x="5940933" y="4209784"/>
                <a:ext cx="1255713" cy="1360487"/>
              </a:xfrm>
              <a:custGeom>
                <a:avLst/>
                <a:gdLst>
                  <a:gd name="T0" fmla="*/ 0 w 820"/>
                  <a:gd name="T1" fmla="*/ 3600 h 204"/>
                  <a:gd name="T2" fmla="*/ 0 w 820"/>
                  <a:gd name="T3" fmla="*/ 0 h 204"/>
                  <a:gd name="T4" fmla="*/ 763 w 820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820"/>
                  <a:gd name="T10" fmla="*/ 0 h 204"/>
                  <a:gd name="T11" fmla="*/ 820 w 820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20" h="204">
                    <a:moveTo>
                      <a:pt x="0" y="204"/>
                    </a:moveTo>
                    <a:lnTo>
                      <a:pt x="0" y="0"/>
                    </a:lnTo>
                    <a:lnTo>
                      <a:pt x="820" y="0"/>
                    </a:lnTo>
                  </a:path>
                </a:pathLst>
              </a:custGeom>
              <a:noFill/>
              <a:ln w="25400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AutoShape 38"/>
              <p:cNvSpPr>
                <a:spLocks noChangeArrowheads="1"/>
              </p:cNvSpPr>
              <p:nvPr/>
            </p:nvSpPr>
            <p:spPr bwMode="auto">
              <a:xfrm rot="5400000">
                <a:off x="5740908" y="4620947"/>
                <a:ext cx="387350" cy="374650"/>
              </a:xfrm>
              <a:prstGeom prst="diamond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Line 39"/>
              <p:cNvSpPr>
                <a:spLocks noChangeShapeType="1"/>
              </p:cNvSpPr>
              <p:nvPr/>
            </p:nvSpPr>
            <p:spPr bwMode="auto">
              <a:xfrm rot="5400000">
                <a:off x="5934583" y="4617772"/>
                <a:ext cx="0" cy="3746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Line 40"/>
              <p:cNvSpPr>
                <a:spLocks noChangeShapeType="1"/>
              </p:cNvSpPr>
              <p:nvPr/>
            </p:nvSpPr>
            <p:spPr bwMode="auto">
              <a:xfrm rot="5400000">
                <a:off x="5854427" y="5176572"/>
                <a:ext cx="17145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41"/>
              <p:cNvSpPr>
                <a:spLocks noChangeShapeType="1"/>
              </p:cNvSpPr>
              <p:nvPr/>
            </p:nvSpPr>
            <p:spPr bwMode="auto">
              <a:xfrm>
                <a:off x="4575683" y="5568684"/>
                <a:ext cx="26209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42"/>
              <p:cNvSpPr>
                <a:spLocks noChangeShapeType="1"/>
              </p:cNvSpPr>
              <p:nvPr/>
            </p:nvSpPr>
            <p:spPr bwMode="auto">
              <a:xfrm rot="5400000" flipH="1">
                <a:off x="6340739" y="4057385"/>
                <a:ext cx="0" cy="304800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Rectangle 43"/>
              <p:cNvSpPr>
                <a:spLocks noChangeArrowheads="1"/>
              </p:cNvSpPr>
              <p:nvPr/>
            </p:nvSpPr>
            <p:spPr bwMode="auto">
              <a:xfrm>
                <a:off x="5821296" y="3800381"/>
                <a:ext cx="442913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kumimoji="1"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</a:t>
                </a:r>
                <a:endPara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44"/>
              <p:cNvSpPr>
                <a:spLocks noChangeArrowheads="1"/>
              </p:cNvSpPr>
              <p:nvPr/>
            </p:nvSpPr>
            <p:spPr bwMode="auto">
              <a:xfrm>
                <a:off x="5104007" y="3815697"/>
                <a:ext cx="381000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kumimoji="1"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G</a:t>
                </a:r>
                <a:endPara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Rectangle 45"/>
              <p:cNvSpPr>
                <a:spLocks noChangeArrowheads="1"/>
              </p:cNvSpPr>
              <p:nvPr/>
            </p:nvSpPr>
            <p:spPr bwMode="auto">
              <a:xfrm>
                <a:off x="5439702" y="5498833"/>
                <a:ext cx="325438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kumimoji="1"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48"/>
              <p:cNvSpPr>
                <a:spLocks noChangeShapeType="1"/>
              </p:cNvSpPr>
              <p:nvPr/>
            </p:nvSpPr>
            <p:spPr bwMode="auto">
              <a:xfrm flipH="1">
                <a:off x="4575683" y="4209784"/>
                <a:ext cx="75882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Rectangle 49"/>
              <p:cNvSpPr>
                <a:spLocks noChangeArrowheads="1"/>
              </p:cNvSpPr>
              <p:nvPr/>
            </p:nvSpPr>
            <p:spPr bwMode="auto">
              <a:xfrm>
                <a:off x="5149408" y="5197209"/>
                <a:ext cx="311150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–</a:t>
                </a:r>
                <a:endParaRPr kumimoji="1" lang="en-US" altLang="zh-CN" sz="20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50"/>
              <p:cNvSpPr>
                <a:spLocks noChangeArrowheads="1"/>
              </p:cNvSpPr>
              <p:nvPr/>
            </p:nvSpPr>
            <p:spPr bwMode="auto">
              <a:xfrm>
                <a:off x="7028371" y="5171809"/>
                <a:ext cx="311150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1">
                    <a:latin typeface="Times New Roman" panose="02020603050405020304" pitchFamily="18" charset="0"/>
                  </a:rPr>
                  <a:t>–</a:t>
                </a:r>
                <a:endParaRPr kumimoji="1" lang="en-US" altLang="zh-CN" sz="2000" b="1" noProof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Rectangle 51"/>
              <p:cNvSpPr>
                <a:spLocks noChangeArrowheads="1"/>
              </p:cNvSpPr>
              <p:nvPr/>
            </p:nvSpPr>
            <p:spPr bwMode="auto">
              <a:xfrm>
                <a:off x="5149962" y="4212572"/>
                <a:ext cx="328613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+</a:t>
                </a:r>
                <a:endParaRPr kumimoji="1" lang="en-US" altLang="zh-CN" sz="2000" b="1" noProof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Rectangle 52"/>
              <p:cNvSpPr>
                <a:spLocks noChangeArrowheads="1"/>
              </p:cNvSpPr>
              <p:nvPr/>
            </p:nvSpPr>
            <p:spPr bwMode="auto">
              <a:xfrm>
                <a:off x="7047421" y="4225659"/>
                <a:ext cx="328613" cy="396875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2000" b="1" noProof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25673" y="4645572"/>
                <a:ext cx="423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b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gs</a:t>
                </a:r>
                <a:endParaRPr lang="zh-CN" alt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023703" y="4694251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  <a:endParaRPr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946710" y="4987143"/>
                <a:ext cx="6856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</a:t>
                </a:r>
                <a:r>
                  <a:rPr kumimoji="1" lang="en-US" altLang="zh-CN" b="1" i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</a:t>
                </a:r>
                <a:r>
                  <a:rPr kumimoji="1" lang="en-US" altLang="zh-CN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b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gs</a:t>
                </a:r>
                <a:endParaRPr lang="zh-CN" altLang="en-US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202632" y="3810920"/>
                <a:ext cx="333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</a:t>
                </a:r>
                <a:endParaRPr lang="zh-CN" altLang="en-US" dirty="0"/>
              </a:p>
            </p:txBody>
          </p:sp>
        </p:grpSp>
        <p:sp>
          <p:nvSpPr>
            <p:cNvPr id="29" name="Freeform 50"/>
            <p:cNvSpPr/>
            <p:nvPr/>
          </p:nvSpPr>
          <p:spPr bwMode="auto">
            <a:xfrm rot="5400000">
              <a:off x="5371286" y="2247901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7187084" y="2395787"/>
              <a:ext cx="0" cy="1339600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50"/>
            <p:cNvSpPr/>
            <p:nvPr/>
          </p:nvSpPr>
          <p:spPr bwMode="auto">
            <a:xfrm>
              <a:off x="7137871" y="2935923"/>
              <a:ext cx="98425" cy="266700"/>
            </a:xfrm>
            <a:custGeom>
              <a:avLst/>
              <a:gdLst>
                <a:gd name="T0" fmla="*/ 31 w 62"/>
                <a:gd name="T1" fmla="*/ 168 h 168"/>
                <a:gd name="T2" fmla="*/ 0 w 62"/>
                <a:gd name="T3" fmla="*/ 168 h 168"/>
                <a:gd name="T4" fmla="*/ 0 w 62"/>
                <a:gd name="T5" fmla="*/ 0 h 168"/>
                <a:gd name="T6" fmla="*/ 62 w 62"/>
                <a:gd name="T7" fmla="*/ 0 h 168"/>
                <a:gd name="T8" fmla="*/ 62 w 62"/>
                <a:gd name="T9" fmla="*/ 168 h 168"/>
                <a:gd name="T10" fmla="*/ 31 w 62"/>
                <a:gd name="T11" fmla="*/ 168 h 1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"/>
                <a:gd name="T19" fmla="*/ 0 h 168"/>
                <a:gd name="T20" fmla="*/ 62 w 62"/>
                <a:gd name="T21" fmla="*/ 168 h 1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" h="168">
                  <a:moveTo>
                    <a:pt x="31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"/>
                  </a:lnTo>
                  <a:lnTo>
                    <a:pt x="31" y="168"/>
                  </a:ln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755021" y="2860531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zh-CN" altLang="en-US" dirty="0"/>
            </a:p>
          </p:txBody>
        </p:sp>
        <p:sp>
          <p:nvSpPr>
            <p:cNvPr id="33" name="Rectangle 49"/>
            <p:cNvSpPr>
              <a:spLocks noChangeArrowheads="1"/>
            </p:cNvSpPr>
            <p:nvPr/>
          </p:nvSpPr>
          <p:spPr bwMode="auto">
            <a:xfrm>
              <a:off x="4878542" y="3373971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–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4879096" y="2389334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+</a:t>
              </a:r>
              <a:endParaRPr kumimoji="1" lang="en-US" altLang="zh-CN" sz="2000" b="1" noProof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854807" y="2822334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zh-CN" altLang="en-US" dirty="0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425606" y="3748087"/>
              <a:ext cx="1606" cy="184969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226154" y="3933056"/>
              <a:ext cx="40211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5222234" y="1957150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b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888773" y="5697874"/>
                <a:ext cx="994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" y="5697874"/>
                <a:ext cx="99405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1" t="-5" r="-2039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3167844" y="5677222"/>
                <a:ext cx="1180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844" y="5677222"/>
                <a:ext cx="1180644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9" t="-87" r="-1613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6244036" y="4756149"/>
                <a:ext cx="22962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)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036" y="4756149"/>
                <a:ext cx="229620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" t="-172" r="6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333375"/>
            <a:ext cx="4470400" cy="550863"/>
          </a:xfrm>
        </p:spPr>
        <p:txBody>
          <a:bodyPr/>
          <a:lstStyle/>
          <a:p>
            <a:r>
              <a:rPr lang="zh-CN" altLang="en-US" sz="3200">
                <a:ea typeface="华文行楷" panose="02010800040101010101" charset="-122"/>
                <a:cs typeface="华文行楷" panose="02010800040101010101" charset="-122"/>
              </a:rPr>
              <a:t>二、</a:t>
            </a:r>
            <a:r>
              <a:rPr lang="zh-CN" altLang="en-US" sz="3200">
                <a:latin typeface="宋体" panose="02010600030101010101" pitchFamily="2" charset="-122"/>
                <a:ea typeface="华文行楷" panose="02010800040101010101" charset="-122"/>
                <a:cs typeface="华文行楷" panose="02010800040101010101" charset="-122"/>
              </a:rPr>
              <a:t>性能指标</a:t>
            </a:r>
            <a:endParaRPr lang="zh-CN" altLang="en-US" sz="3200">
              <a:latin typeface="宋体" panose="02010600030101010101" pitchFamily="2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aphicFrame>
        <p:nvGraphicFramePr>
          <p:cNvPr id="62467" name="Object 327"/>
          <p:cNvGraphicFramePr>
            <a:graphicFrameLocks noChangeAspect="1"/>
          </p:cNvGraphicFramePr>
          <p:nvPr/>
        </p:nvGraphicFramePr>
        <p:xfrm>
          <a:off x="369888" y="4900613"/>
          <a:ext cx="1905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1" name="公式" r:id="rId1" imgW="914400" imgH="457200" progId="Equation.3">
                  <p:embed/>
                </p:oleObj>
              </mc:Choice>
              <mc:Fallback>
                <p:oleObj name="公式" r:id="rId1" imgW="914400" imgH="457200" progId="Equation.3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4900613"/>
                        <a:ext cx="1905000" cy="9525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68" name="Group 4"/>
          <p:cNvGrpSpPr/>
          <p:nvPr/>
        </p:nvGrpSpPr>
        <p:grpSpPr bwMode="auto">
          <a:xfrm>
            <a:off x="2484438" y="4900613"/>
            <a:ext cx="4724400" cy="957262"/>
            <a:chOff x="2016" y="3024"/>
            <a:chExt cx="2976" cy="603"/>
          </a:xfrm>
        </p:grpSpPr>
        <p:graphicFrame>
          <p:nvGraphicFramePr>
            <p:cNvPr id="62792" name="Object 328"/>
            <p:cNvGraphicFramePr>
              <a:graphicFrameLocks noChangeAspect="1"/>
            </p:cNvGraphicFramePr>
            <p:nvPr/>
          </p:nvGraphicFramePr>
          <p:xfrm>
            <a:off x="2016" y="3024"/>
            <a:ext cx="1056" cy="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42" name="公式" r:id="rId3" imgW="800100" imgH="457200" progId="Equation.3">
                    <p:embed/>
                  </p:oleObj>
                </mc:Choice>
                <mc:Fallback>
                  <p:oleObj name="公式" r:id="rId3" imgW="800100" imgH="457200" progId="Equation.3">
                    <p:embed/>
                    <p:pic>
                      <p:nvPicPr>
                        <p:cNvPr id="0" name="Picture 3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3024"/>
                          <a:ext cx="1056" cy="603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793" name="Object 329"/>
            <p:cNvGraphicFramePr>
              <a:graphicFrameLocks noChangeAspect="1"/>
            </p:cNvGraphicFramePr>
            <p:nvPr/>
          </p:nvGraphicFramePr>
          <p:xfrm>
            <a:off x="3264" y="3024"/>
            <a:ext cx="768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43" name="公式" r:id="rId5" imgW="584200" imgH="457200" progId="Equation.3">
                    <p:embed/>
                  </p:oleObj>
                </mc:Choice>
                <mc:Fallback>
                  <p:oleObj name="公式" r:id="rId5" imgW="584200" imgH="457200" progId="Equation.3">
                    <p:embed/>
                    <p:pic>
                      <p:nvPicPr>
                        <p:cNvPr id="0" name="Picture 3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024"/>
                          <a:ext cx="768" cy="602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794" name="Object 330"/>
            <p:cNvGraphicFramePr>
              <a:graphicFrameLocks noChangeAspect="1"/>
            </p:cNvGraphicFramePr>
            <p:nvPr/>
          </p:nvGraphicFramePr>
          <p:xfrm>
            <a:off x="4272" y="3024"/>
            <a:ext cx="720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44" name="公式" r:id="rId7" imgW="558800" imgH="457200" progId="Equation.3">
                    <p:embed/>
                  </p:oleObj>
                </mc:Choice>
                <mc:Fallback>
                  <p:oleObj name="公式" r:id="rId7" imgW="558800" imgH="457200" progId="Equation.3">
                    <p:embed/>
                    <p:pic>
                      <p:nvPicPr>
                        <p:cNvPr id="0" name="Picture 3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024"/>
                          <a:ext cx="720" cy="590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 w="1905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72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4257675"/>
            <a:ext cx="7543800" cy="508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20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1.</a:t>
            </a:r>
            <a:r>
              <a:rPr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放大倍数</a:t>
            </a:r>
            <a:r>
              <a:rPr lang="zh-CN" altLang="en-US" sz="3200" b="1">
                <a:latin typeface="宋体" panose="02010600030101010101" pitchFamily="2" charset="-122"/>
              </a:rPr>
              <a:t>：</a:t>
            </a:r>
            <a:r>
              <a:rPr lang="zh-CN" altLang="en-US" sz="2000" b="1">
                <a:latin typeface="宋体" panose="02010600030101010101" pitchFamily="2" charset="-122"/>
              </a:rPr>
              <a:t>输出量与输入量之比</a:t>
            </a:r>
            <a:endParaRPr lang="zh-CN" altLang="en-US" sz="2000" b="1">
              <a:latin typeface="宋体" panose="02010600030101010101" pitchFamily="2" charset="-122"/>
            </a:endParaRPr>
          </a:p>
        </p:txBody>
      </p:sp>
      <p:pic>
        <p:nvPicPr>
          <p:cNvPr id="62473" name="Picture 9" descr="Dz02010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-2959"/>
          <a:stretch>
            <a:fillRect/>
          </a:stretch>
        </p:blipFill>
        <p:spPr bwMode="auto">
          <a:xfrm>
            <a:off x="1763713" y="1700213"/>
            <a:ext cx="5876925" cy="2051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62474" name="AutoShape 10"/>
          <p:cNvSpPr/>
          <p:nvPr/>
        </p:nvSpPr>
        <p:spPr bwMode="auto">
          <a:xfrm>
            <a:off x="1131888" y="6043613"/>
            <a:ext cx="5029200" cy="457200"/>
          </a:xfrm>
          <a:prstGeom prst="borderCallout2">
            <a:avLst>
              <a:gd name="adj1" fmla="val 25000"/>
              <a:gd name="adj2" fmla="val -1514"/>
              <a:gd name="adj3" fmla="val 25000"/>
              <a:gd name="adj4" fmla="val -5333"/>
              <a:gd name="adj5" fmla="val -98958"/>
              <a:gd name="adj6" fmla="val -931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anose="02020603050405020304" pitchFamily="18" charset="0"/>
              </a:rPr>
              <a:t>电压放大倍数是最常被研究和测试的参数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  <p:grpSp>
        <p:nvGrpSpPr>
          <p:cNvPr id="62475" name="Group 11"/>
          <p:cNvGrpSpPr/>
          <p:nvPr/>
        </p:nvGrpSpPr>
        <p:grpSpPr bwMode="auto">
          <a:xfrm>
            <a:off x="392113" y="1852613"/>
            <a:ext cx="4775200" cy="2362200"/>
            <a:chOff x="240" y="1104"/>
            <a:chExt cx="3008" cy="1488"/>
          </a:xfrm>
        </p:grpSpPr>
        <p:grpSp>
          <p:nvGrpSpPr>
            <p:cNvPr id="62807" name="Group 12"/>
            <p:cNvGrpSpPr/>
            <p:nvPr/>
          </p:nvGrpSpPr>
          <p:grpSpPr bwMode="auto">
            <a:xfrm>
              <a:off x="240" y="1488"/>
              <a:ext cx="720" cy="768"/>
              <a:chOff x="240" y="1488"/>
              <a:chExt cx="720" cy="768"/>
            </a:xfrm>
          </p:grpSpPr>
          <p:sp>
            <p:nvSpPr>
              <p:cNvPr id="62810" name="AutoShape 13"/>
              <p:cNvSpPr/>
              <p:nvPr/>
            </p:nvSpPr>
            <p:spPr bwMode="auto">
              <a:xfrm>
                <a:off x="240" y="2016"/>
                <a:ext cx="720" cy="240"/>
              </a:xfrm>
              <a:prstGeom prst="borderCallout1">
                <a:avLst>
                  <a:gd name="adj1" fmla="val 30000"/>
                  <a:gd name="adj2" fmla="val 106667"/>
                  <a:gd name="adj3" fmla="val -25417"/>
                  <a:gd name="adj4" fmla="val 124306"/>
                </a:avLst>
              </a:prstGeom>
              <a:solidFill>
                <a:srgbClr val="FFFFCC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ctr"/>
                <a:r>
                  <a:rPr kumimoji="1" lang="zh-CN" altLang="en-US" sz="2000" b="1">
                    <a:latin typeface="Times New Roman" panose="02020603050405020304" pitchFamily="18" charset="0"/>
                  </a:rPr>
                  <a:t>信号源</a:t>
                </a:r>
                <a:endParaRPr kumimoji="1" lang="zh-CN" altLang="en-US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811" name="AutoShape 14"/>
              <p:cNvSpPr/>
              <p:nvPr/>
            </p:nvSpPr>
            <p:spPr bwMode="auto">
              <a:xfrm>
                <a:off x="240" y="1488"/>
                <a:ext cx="720" cy="432"/>
              </a:xfrm>
              <a:prstGeom prst="borderCallout1">
                <a:avLst>
                  <a:gd name="adj1" fmla="val 16667"/>
                  <a:gd name="adj2" fmla="val 106667"/>
                  <a:gd name="adj3" fmla="val 6481"/>
                  <a:gd name="adj4" fmla="val 130417"/>
                </a:avLst>
              </a:prstGeom>
              <a:solidFill>
                <a:srgbClr val="FFFFCC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pPr algn="ctr"/>
                <a:r>
                  <a:rPr kumimoji="1" lang="zh-CN" altLang="en-US" sz="2000" b="1">
                    <a:latin typeface="Times New Roman" panose="02020603050405020304" pitchFamily="18" charset="0"/>
                  </a:rPr>
                  <a:t>信号源内阻</a:t>
                </a:r>
                <a:endParaRPr kumimoji="1" lang="zh-CN" altLang="en-US" sz="20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2808" name="AutoShape 15"/>
            <p:cNvSpPr/>
            <p:nvPr/>
          </p:nvSpPr>
          <p:spPr bwMode="auto">
            <a:xfrm>
              <a:off x="2352" y="2304"/>
              <a:ext cx="896" cy="288"/>
            </a:xfrm>
            <a:prstGeom prst="borderCallout1">
              <a:avLst>
                <a:gd name="adj1" fmla="val 25000"/>
                <a:gd name="adj2" fmla="val -5356"/>
                <a:gd name="adj3" fmla="val -196875"/>
                <a:gd name="adj4" fmla="val -45199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anose="02020603050405020304" pitchFamily="18" charset="0"/>
                </a:rPr>
                <a:t>输入电压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62809" name="AutoShape 16"/>
            <p:cNvSpPr/>
            <p:nvPr/>
          </p:nvSpPr>
          <p:spPr bwMode="auto">
            <a:xfrm>
              <a:off x="240" y="1104"/>
              <a:ext cx="912" cy="288"/>
            </a:xfrm>
            <a:prstGeom prst="borderCallout1">
              <a:avLst>
                <a:gd name="adj1" fmla="val 25000"/>
                <a:gd name="adj2" fmla="val 105264"/>
                <a:gd name="adj3" fmla="val -694"/>
                <a:gd name="adj4" fmla="val 187940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anose="02020603050405020304" pitchFamily="18" charset="0"/>
                </a:rPr>
                <a:t>输入电流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2481" name="Group 17"/>
          <p:cNvGrpSpPr/>
          <p:nvPr/>
        </p:nvGrpSpPr>
        <p:grpSpPr bwMode="auto">
          <a:xfrm>
            <a:off x="5649913" y="1547813"/>
            <a:ext cx="2971800" cy="2667000"/>
            <a:chOff x="3552" y="912"/>
            <a:chExt cx="1872" cy="1680"/>
          </a:xfrm>
        </p:grpSpPr>
        <p:sp>
          <p:nvSpPr>
            <p:cNvPr id="62805" name="AutoShape 18"/>
            <p:cNvSpPr/>
            <p:nvPr/>
          </p:nvSpPr>
          <p:spPr bwMode="auto">
            <a:xfrm>
              <a:off x="3552" y="2304"/>
              <a:ext cx="960" cy="288"/>
            </a:xfrm>
            <a:prstGeom prst="borderCallout1">
              <a:avLst>
                <a:gd name="adj1" fmla="val 25000"/>
                <a:gd name="adj2" fmla="val 105000"/>
                <a:gd name="adj3" fmla="val -184028"/>
                <a:gd name="adj4" fmla="val 121565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anose="02020603050405020304" pitchFamily="18" charset="0"/>
                </a:rPr>
                <a:t>输出电压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62806" name="AutoShape 19"/>
            <p:cNvSpPr/>
            <p:nvPr/>
          </p:nvSpPr>
          <p:spPr bwMode="auto">
            <a:xfrm>
              <a:off x="4512" y="912"/>
              <a:ext cx="912" cy="288"/>
            </a:xfrm>
            <a:prstGeom prst="borderCallout1">
              <a:avLst>
                <a:gd name="adj1" fmla="val 25000"/>
                <a:gd name="adj2" fmla="val -5264"/>
                <a:gd name="adj3" fmla="val 93056"/>
                <a:gd name="adj4" fmla="val -29278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/>
            <a:p>
              <a:pPr algn="ctr"/>
              <a:r>
                <a:rPr kumimoji="1" lang="zh-CN" altLang="en-US" sz="2000" b="1">
                  <a:latin typeface="Times New Roman" panose="02020603050405020304" pitchFamily="18" charset="0"/>
                </a:rPr>
                <a:t>输出电流</a:t>
              </a:r>
              <a:endParaRPr kumimoji="1" lang="zh-CN" altLang="en-US" sz="20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62484" name="Text Box 20"/>
          <p:cNvSpPr txBox="1">
            <a:spLocks noChangeArrowheads="1"/>
          </p:cNvSpPr>
          <p:nvPr/>
        </p:nvSpPr>
        <p:spPr bwMode="auto">
          <a:xfrm>
            <a:off x="334963" y="1243013"/>
            <a:ext cx="77771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</a:rPr>
              <a:t>对信号而言，任何放大电路均可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等效</a:t>
            </a:r>
            <a:r>
              <a:rPr kumimoji="1" lang="zh-CN" altLang="en-US" sz="2400" b="1">
                <a:latin typeface="宋体" panose="02010600030101010101" pitchFamily="2" charset="-122"/>
              </a:rPr>
              <a:t>成二端口网络。</a:t>
            </a:r>
            <a:endParaRPr kumimoji="1" lang="zh-CN" altLang="en-US" sz="2400" b="1">
              <a:latin typeface="宋体" panose="02010600030101010101" pitchFamily="2" charset="-122"/>
            </a:endParaRPr>
          </a:p>
        </p:txBody>
      </p:sp>
      <p:graphicFrame>
        <p:nvGraphicFramePr>
          <p:cNvPr id="62485" name="Object 331"/>
          <p:cNvGraphicFramePr>
            <a:graphicFrameLocks noChangeAspect="1"/>
          </p:cNvGraphicFramePr>
          <p:nvPr/>
        </p:nvGraphicFramePr>
        <p:xfrm>
          <a:off x="7351713" y="4884738"/>
          <a:ext cx="1270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5" name="公式" r:id="rId10" imgW="609600" imgH="457200" progId="Equation.3">
                  <p:embed/>
                </p:oleObj>
              </mc:Choice>
              <mc:Fallback>
                <p:oleObj name="公式" r:id="rId10" imgW="609600" imgH="457200" progId="Equation.3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713" y="4884738"/>
                        <a:ext cx="1270000" cy="9525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22"/>
          <p:cNvSpPr/>
          <p:nvPr/>
        </p:nvSpPr>
        <p:spPr bwMode="auto">
          <a:xfrm>
            <a:off x="5962650" y="4291013"/>
            <a:ext cx="2149475" cy="457200"/>
          </a:xfrm>
          <a:prstGeom prst="borderCallout2">
            <a:avLst>
              <a:gd name="adj1" fmla="val 25000"/>
              <a:gd name="adj2" fmla="val 103546"/>
              <a:gd name="adj3" fmla="val 25000"/>
              <a:gd name="adj4" fmla="val 103546"/>
              <a:gd name="adj5" fmla="val 119792"/>
              <a:gd name="adj6" fmla="val 110708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/>
          <a:p>
            <a:pPr algn="ctr"/>
            <a:r>
              <a:rPr kumimoji="1" lang="zh-CN" altLang="en-US" sz="2000" b="1">
                <a:latin typeface="Times New Roman" panose="02020603050405020304" pitchFamily="18" charset="0"/>
              </a:rPr>
              <a:t>源电压放大倍数</a:t>
            </a:r>
            <a:endParaRPr kumimoji="1" lang="zh-CN" altLang="en-US" sz="2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2" grpId="0" autoUpdateAnimBg="0" build="p"/>
      <p:bldP spid="62474" grpId="0" animBg="1" autoUpdateAnimBg="0"/>
      <p:bldP spid="62484" grpId="0" autoUpdateAnimBg="0" build="p"/>
      <p:bldP spid="2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54"/>
          <p:cNvGraphicFramePr>
            <a:graphicFrameLocks noChangeAspect="1"/>
          </p:cNvGraphicFramePr>
          <p:nvPr/>
        </p:nvGraphicFramePr>
        <p:xfrm>
          <a:off x="455871" y="1489755"/>
          <a:ext cx="31527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31" name="Photo Editor 照片" r:id="rId1" imgW="9496425" imgH="7591425" progId="">
                  <p:embed/>
                </p:oleObj>
              </mc:Choice>
              <mc:Fallback>
                <p:oleObj name="Photo Editor 照片" r:id="rId1" imgW="9496425" imgH="7591425" progId="">
                  <p:embed/>
                  <p:pic>
                    <p:nvPicPr>
                      <p:cNvPr id="0" name="Object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871" y="1489755"/>
                        <a:ext cx="31527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gray">
          <a:xfrm>
            <a:off x="287524" y="459475"/>
            <a:ext cx="74295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 smtClean="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7.4</a:t>
            </a:r>
            <a:r>
              <a:rPr lang="en-US" altLang="zh-CN" kern="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kern="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共漏极放大电路</a:t>
            </a:r>
            <a:endParaRPr lang="zh-CN" altLang="en-US" kern="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2629888" y="4244400"/>
                <a:ext cx="22088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𝐺𝐺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88" y="4244400"/>
                <a:ext cx="220881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6" t="-16" r="-4686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5552940" y="1794878"/>
            <a:ext cx="951475" cy="1175108"/>
            <a:chOff x="5516483" y="1528722"/>
            <a:chExt cx="951475" cy="1175108"/>
          </a:xfrm>
        </p:grpSpPr>
        <p:sp>
          <p:nvSpPr>
            <p:cNvPr id="47" name="矩形 46"/>
            <p:cNvSpPr/>
            <p:nvPr/>
          </p:nvSpPr>
          <p:spPr>
            <a:xfrm>
              <a:off x="5516483" y="1755155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52108" y="1528722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845217" y="2334498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27984" y="1205106"/>
            <a:ext cx="2807954" cy="2595001"/>
            <a:chOff x="4427984" y="946460"/>
            <a:chExt cx="2807954" cy="2595001"/>
          </a:xfrm>
        </p:grpSpPr>
        <p:sp>
          <p:nvSpPr>
            <p:cNvPr id="15" name="Line 73"/>
            <p:cNvSpPr>
              <a:spLocks noChangeShapeType="1"/>
            </p:cNvSpPr>
            <p:nvPr/>
          </p:nvSpPr>
          <p:spPr bwMode="auto">
            <a:xfrm>
              <a:off x="6184901" y="2375512"/>
              <a:ext cx="11356" cy="10620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" name="Line 17"/>
            <p:cNvSpPr>
              <a:spLocks noChangeShapeType="1"/>
            </p:cNvSpPr>
            <p:nvPr/>
          </p:nvSpPr>
          <p:spPr bwMode="auto">
            <a:xfrm flipH="1">
              <a:off x="6189938" y="1184215"/>
              <a:ext cx="6318" cy="4761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6126000" y="2725067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 Box 29"/>
            <p:cNvSpPr txBox="1">
              <a:spLocks noChangeArrowheads="1"/>
            </p:cNvSpPr>
            <p:nvPr/>
          </p:nvSpPr>
          <p:spPr bwMode="auto">
            <a:xfrm>
              <a:off x="4427984" y="2855752"/>
              <a:ext cx="463835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zh-CN" sz="2000" b="1" i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GG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Line 30"/>
            <p:cNvSpPr>
              <a:spLocks noChangeShapeType="1"/>
            </p:cNvSpPr>
            <p:nvPr/>
          </p:nvSpPr>
          <p:spPr bwMode="auto">
            <a:xfrm flipV="1">
              <a:off x="4945585" y="2182995"/>
              <a:ext cx="823433" cy="36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Line 53"/>
            <p:cNvSpPr>
              <a:spLocks noChangeShapeType="1"/>
            </p:cNvSpPr>
            <p:nvPr/>
          </p:nvSpPr>
          <p:spPr bwMode="auto">
            <a:xfrm flipH="1">
              <a:off x="6183150" y="1598096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Text Box 61"/>
            <p:cNvSpPr txBox="1">
              <a:spLocks noChangeArrowheads="1"/>
            </p:cNvSpPr>
            <p:nvPr/>
          </p:nvSpPr>
          <p:spPr bwMode="auto">
            <a:xfrm>
              <a:off x="6857321" y="2810990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Line 64"/>
            <p:cNvSpPr>
              <a:spLocks noChangeShapeType="1"/>
            </p:cNvSpPr>
            <p:nvPr/>
          </p:nvSpPr>
          <p:spPr bwMode="auto">
            <a:xfrm flipH="1">
              <a:off x="6178585" y="2443294"/>
              <a:ext cx="737922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72"/>
            <p:cNvSpPr>
              <a:spLocks noChangeShapeType="1"/>
            </p:cNvSpPr>
            <p:nvPr/>
          </p:nvSpPr>
          <p:spPr bwMode="auto">
            <a:xfrm flipV="1">
              <a:off x="6043063" y="3437539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80"/>
            <p:cNvSpPr>
              <a:spLocks noChangeArrowheads="1"/>
            </p:cNvSpPr>
            <p:nvPr/>
          </p:nvSpPr>
          <p:spPr bwMode="auto">
            <a:xfrm>
              <a:off x="6159026" y="1109215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769017" y="1698971"/>
              <a:ext cx="420483" cy="680899"/>
              <a:chOff x="6932614" y="4728321"/>
              <a:chExt cx="420483" cy="680899"/>
            </a:xfrm>
          </p:grpSpPr>
          <p:sp>
            <p:nvSpPr>
              <p:cNvPr id="25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31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/>
            <p:cNvSpPr/>
            <p:nvPr/>
          </p:nvSpPr>
          <p:spPr>
            <a:xfrm>
              <a:off x="5754936" y="2749436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26808" y="946460"/>
              <a:ext cx="57900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V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DD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20" name="Line 73"/>
            <p:cNvSpPr>
              <a:spLocks noChangeShapeType="1"/>
            </p:cNvSpPr>
            <p:nvPr/>
          </p:nvSpPr>
          <p:spPr bwMode="auto">
            <a:xfrm>
              <a:off x="4945584" y="2191134"/>
              <a:ext cx="1" cy="5544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72"/>
            <p:cNvSpPr>
              <a:spLocks noChangeShapeType="1"/>
            </p:cNvSpPr>
            <p:nvPr/>
          </p:nvSpPr>
          <p:spPr bwMode="auto">
            <a:xfrm flipV="1">
              <a:off x="4799480" y="3437539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Text Box 59"/>
            <p:cNvSpPr txBox="1">
              <a:spLocks noChangeArrowheads="1"/>
            </p:cNvSpPr>
            <p:nvPr/>
          </p:nvSpPr>
          <p:spPr bwMode="auto">
            <a:xfrm>
              <a:off x="6895197" y="2458270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6882875" y="3172129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6927862" y="2399419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4687178" y="2745586"/>
              <a:ext cx="512268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38698" y="2913492"/>
              <a:ext cx="24966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ine 73"/>
            <p:cNvSpPr>
              <a:spLocks noChangeShapeType="1"/>
            </p:cNvSpPr>
            <p:nvPr/>
          </p:nvSpPr>
          <p:spPr bwMode="auto">
            <a:xfrm>
              <a:off x="4955054" y="2924115"/>
              <a:ext cx="1201" cy="5134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 rot="5400000">
              <a:off x="5307535" y="1984760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5155502" y="1707583"/>
              <a:ext cx="4154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1943623" y="4848665"/>
                <a:ext cx="3489480" cy="732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23" y="4848665"/>
                <a:ext cx="3489480" cy="732155"/>
              </a:xfrm>
              <a:prstGeom prst="rect">
                <a:avLst/>
              </a:prstGeom>
              <a:blipFill rotWithShape="1">
                <a:blip r:embed="rId4"/>
                <a:stretch>
                  <a:fillRect l="-15" t="-60" r="1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2484618" y="5879048"/>
                <a:ext cx="24293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18" y="5879048"/>
                <a:ext cx="242938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0" t="-59" r="-1945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2"/>
          <p:cNvSpPr txBox="1">
            <a:spLocks noChangeArrowheads="1"/>
          </p:cNvSpPr>
          <p:nvPr/>
        </p:nvSpPr>
        <p:spPr bwMode="gray">
          <a:xfrm>
            <a:off x="309528" y="966989"/>
            <a:ext cx="74295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kern="0" dirty="0" smtClean="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一</a:t>
            </a:r>
            <a:r>
              <a:rPr lang="en-US" altLang="zh-CN" kern="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kern="0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基本共漏放大电路的静态分析</a:t>
            </a:r>
            <a:endParaRPr lang="zh-CN" altLang="en-US" kern="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6" grpId="0"/>
      <p:bldP spid="5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430463"/>
            <a:ext cx="7429500" cy="579437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华文行楷" panose="02010800040101010101" charset="-122"/>
                <a:cs typeface="华文行楷" panose="02010800040101010101" charset="-122"/>
              </a:rPr>
              <a:t>二、</a:t>
            </a:r>
            <a:r>
              <a:rPr lang="zh-CN" altLang="en-US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基本</a:t>
            </a: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共漏放大电路的动态分析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aphicFrame>
        <p:nvGraphicFramePr>
          <p:cNvPr id="224510" name="Object 254"/>
          <p:cNvGraphicFramePr>
            <a:graphicFrameLocks noChangeAspect="1"/>
          </p:cNvGraphicFramePr>
          <p:nvPr/>
        </p:nvGraphicFramePr>
        <p:xfrm>
          <a:off x="834143" y="1390497"/>
          <a:ext cx="31527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47" name="Photo Editor 照片" r:id="rId1" imgW="9496425" imgH="7591425" progId="">
                  <p:embed/>
                </p:oleObj>
              </mc:Choice>
              <mc:Fallback>
                <p:oleObj name="Photo Editor 照片" r:id="rId1" imgW="9496425" imgH="7591425" progId="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143" y="1390497"/>
                        <a:ext cx="31527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4277" name="组合 224276"/>
          <p:cNvGrpSpPr/>
          <p:nvPr/>
        </p:nvGrpSpPr>
        <p:grpSpPr>
          <a:xfrm>
            <a:off x="635104" y="3918970"/>
            <a:ext cx="3441117" cy="2416224"/>
            <a:chOff x="635104" y="3918970"/>
            <a:chExt cx="3441117" cy="2416224"/>
          </a:xfrm>
        </p:grpSpPr>
        <p:sp>
          <p:nvSpPr>
            <p:cNvPr id="89" name="矩形 88"/>
            <p:cNvSpPr/>
            <p:nvPr/>
          </p:nvSpPr>
          <p:spPr>
            <a:xfrm>
              <a:off x="1832484" y="391897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2578939" y="392805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253840" y="5965862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>
              <a:off x="3314980" y="4507324"/>
              <a:ext cx="0" cy="18007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4" name="Line 73"/>
            <p:cNvSpPr>
              <a:spLocks noChangeShapeType="1"/>
            </p:cNvSpPr>
            <p:nvPr/>
          </p:nvSpPr>
          <p:spPr bwMode="auto">
            <a:xfrm>
              <a:off x="2631891" y="4505935"/>
              <a:ext cx="23470" cy="17962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937871" y="5166084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Rectangle 19"/>
            <p:cNvSpPr>
              <a:spLocks noChangeArrowheads="1"/>
            </p:cNvSpPr>
            <p:nvPr/>
          </p:nvSpPr>
          <p:spPr bwMode="auto">
            <a:xfrm>
              <a:off x="3252516" y="521082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7" name="Text Box 27"/>
            <p:cNvSpPr txBox="1">
              <a:spLocks noChangeArrowheads="1"/>
            </p:cNvSpPr>
            <p:nvPr/>
          </p:nvSpPr>
          <p:spPr bwMode="auto">
            <a:xfrm>
              <a:off x="725844" y="4700349"/>
              <a:ext cx="1377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" name="Text Box 29"/>
            <p:cNvSpPr txBox="1">
              <a:spLocks noChangeArrowheads="1"/>
            </p:cNvSpPr>
            <p:nvPr/>
          </p:nvSpPr>
          <p:spPr bwMode="auto">
            <a:xfrm>
              <a:off x="635104" y="5197704"/>
              <a:ext cx="267020" cy="3061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" name="Line 30"/>
            <p:cNvSpPr>
              <a:spLocks noChangeShapeType="1"/>
            </p:cNvSpPr>
            <p:nvPr/>
          </p:nvSpPr>
          <p:spPr bwMode="auto">
            <a:xfrm>
              <a:off x="1214409" y="4527372"/>
              <a:ext cx="780668" cy="133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1" name="Text Box 61"/>
            <p:cNvSpPr txBox="1">
              <a:spLocks noChangeArrowheads="1"/>
            </p:cNvSpPr>
            <p:nvPr/>
          </p:nvSpPr>
          <p:spPr bwMode="auto">
            <a:xfrm>
              <a:off x="3697604" y="5162163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" name="Line 64"/>
            <p:cNvSpPr>
              <a:spLocks noChangeShapeType="1"/>
            </p:cNvSpPr>
            <p:nvPr/>
          </p:nvSpPr>
          <p:spPr bwMode="auto">
            <a:xfrm flipH="1">
              <a:off x="2624202" y="4498216"/>
              <a:ext cx="1149317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" name="Line 72"/>
            <p:cNvSpPr>
              <a:spLocks noChangeShapeType="1"/>
            </p:cNvSpPr>
            <p:nvPr/>
          </p:nvSpPr>
          <p:spPr bwMode="auto">
            <a:xfrm flipV="1">
              <a:off x="2499235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2894789" y="5223013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115" name="Line 73"/>
            <p:cNvSpPr>
              <a:spLocks noChangeShapeType="1"/>
            </p:cNvSpPr>
            <p:nvPr/>
          </p:nvSpPr>
          <p:spPr bwMode="auto">
            <a:xfrm>
              <a:off x="1197128" y="4507324"/>
              <a:ext cx="4619" cy="1804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6" name="Line 72"/>
            <p:cNvSpPr>
              <a:spLocks noChangeShapeType="1"/>
            </p:cNvSpPr>
            <p:nvPr/>
          </p:nvSpPr>
          <p:spPr bwMode="auto">
            <a:xfrm flipV="1">
              <a:off x="1048328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7" name="Text Box 59"/>
            <p:cNvSpPr txBox="1">
              <a:spLocks noChangeArrowheads="1"/>
            </p:cNvSpPr>
            <p:nvPr/>
          </p:nvSpPr>
          <p:spPr bwMode="auto">
            <a:xfrm>
              <a:off x="3710968" y="4527175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8" name="Text Box 28"/>
            <p:cNvSpPr txBox="1">
              <a:spLocks noChangeArrowheads="1"/>
            </p:cNvSpPr>
            <p:nvPr/>
          </p:nvSpPr>
          <p:spPr bwMode="auto">
            <a:xfrm>
              <a:off x="720404" y="5689894"/>
              <a:ext cx="137744" cy="3673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" name="Text Box 28"/>
            <p:cNvSpPr txBox="1">
              <a:spLocks noChangeArrowheads="1"/>
            </p:cNvSpPr>
            <p:nvPr/>
          </p:nvSpPr>
          <p:spPr bwMode="auto">
            <a:xfrm>
              <a:off x="3710968" y="5808638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0" name="Oval 80"/>
            <p:cNvSpPr>
              <a:spLocks noChangeArrowheads="1"/>
            </p:cNvSpPr>
            <p:nvPr/>
          </p:nvSpPr>
          <p:spPr bwMode="auto">
            <a:xfrm>
              <a:off x="3767201" y="4447740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" name="Line 72"/>
            <p:cNvSpPr>
              <a:spLocks noChangeShapeType="1"/>
            </p:cNvSpPr>
            <p:nvPr/>
          </p:nvSpPr>
          <p:spPr bwMode="auto">
            <a:xfrm flipV="1">
              <a:off x="3172105" y="630803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3" name="Oval 80"/>
            <p:cNvSpPr>
              <a:spLocks noChangeArrowheads="1"/>
            </p:cNvSpPr>
            <p:nvPr/>
          </p:nvSpPr>
          <p:spPr bwMode="auto">
            <a:xfrm>
              <a:off x="2001561" y="4489136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6" name="Rectangle 19"/>
            <p:cNvSpPr>
              <a:spLocks noChangeArrowheads="1"/>
            </p:cNvSpPr>
            <p:nvPr/>
          </p:nvSpPr>
          <p:spPr bwMode="auto">
            <a:xfrm rot="5400000">
              <a:off x="1500994" y="4330522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4267" name="菱形 224266"/>
            <p:cNvSpPr/>
            <p:nvPr/>
          </p:nvSpPr>
          <p:spPr>
            <a:xfrm>
              <a:off x="2429011" y="5347149"/>
              <a:ext cx="442156" cy="548884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269" name="直接连接符 224268"/>
            <p:cNvCxnSpPr>
              <a:stCxn id="224267" idx="1"/>
              <a:endCxn id="224267" idx="3"/>
            </p:cNvCxnSpPr>
            <p:nvPr/>
          </p:nvCxnSpPr>
          <p:spPr>
            <a:xfrm>
              <a:off x="2429011" y="5621591"/>
              <a:ext cx="44215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文本框 135"/>
                <p:cNvSpPr txBox="1"/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文本框 136"/>
                <p:cNvSpPr txBox="1"/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37" name="文本框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275" name="直接箭头连接符 224274"/>
            <p:cNvCxnSpPr/>
            <p:nvPr/>
          </p:nvCxnSpPr>
          <p:spPr>
            <a:xfrm flipV="1">
              <a:off x="2640825" y="4767922"/>
              <a:ext cx="0" cy="35326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1352737" y="4041068"/>
              <a:ext cx="42351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224278" name="组合 224277"/>
          <p:cNvGrpSpPr/>
          <p:nvPr/>
        </p:nvGrpSpPr>
        <p:grpSpPr>
          <a:xfrm>
            <a:off x="4572000" y="3990937"/>
            <a:ext cx="3427250" cy="2188148"/>
            <a:chOff x="4572000" y="3990937"/>
            <a:chExt cx="3427250" cy="2188148"/>
          </a:xfrm>
        </p:grpSpPr>
        <p:sp>
          <p:nvSpPr>
            <p:cNvPr id="86" name="Line 73"/>
            <p:cNvSpPr>
              <a:spLocks noChangeShapeType="1"/>
            </p:cNvSpPr>
            <p:nvPr/>
          </p:nvSpPr>
          <p:spPr bwMode="auto">
            <a:xfrm>
              <a:off x="7238009" y="4335603"/>
              <a:ext cx="0" cy="18007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564102" y="5056635"/>
              <a:ext cx="11356" cy="10620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011401" y="5265128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75545" y="5039108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4717060" y="4822142"/>
              <a:ext cx="1377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Text Box 29"/>
            <p:cNvSpPr txBox="1">
              <a:spLocks noChangeArrowheads="1"/>
            </p:cNvSpPr>
            <p:nvPr/>
          </p:nvSpPr>
          <p:spPr bwMode="auto">
            <a:xfrm>
              <a:off x="4572000" y="5361595"/>
              <a:ext cx="267020" cy="3061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3" name="Line 30"/>
            <p:cNvSpPr>
              <a:spLocks noChangeShapeType="1"/>
            </p:cNvSpPr>
            <p:nvPr/>
          </p:nvSpPr>
          <p:spPr bwMode="auto">
            <a:xfrm flipV="1">
              <a:off x="5276294" y="4875915"/>
              <a:ext cx="871925" cy="36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6565960" y="4317180"/>
              <a:ext cx="1" cy="3164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Text Box 61"/>
            <p:cNvSpPr txBox="1">
              <a:spLocks noChangeArrowheads="1"/>
            </p:cNvSpPr>
            <p:nvPr/>
          </p:nvSpPr>
          <p:spPr bwMode="auto">
            <a:xfrm>
              <a:off x="7620633" y="4990442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Line 64"/>
            <p:cNvSpPr>
              <a:spLocks noChangeShapeType="1"/>
            </p:cNvSpPr>
            <p:nvPr/>
          </p:nvSpPr>
          <p:spPr bwMode="auto">
            <a:xfrm flipH="1">
              <a:off x="6547231" y="4326495"/>
              <a:ext cx="1149317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Line 72"/>
            <p:cNvSpPr>
              <a:spLocks noChangeShapeType="1"/>
            </p:cNvSpPr>
            <p:nvPr/>
          </p:nvSpPr>
          <p:spPr bwMode="auto">
            <a:xfrm flipV="1">
              <a:off x="6422264" y="6130459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Line 12"/>
            <p:cNvSpPr>
              <a:spLocks noChangeAspect="1" noChangeShapeType="1"/>
            </p:cNvSpPr>
            <p:nvPr/>
          </p:nvSpPr>
          <p:spPr bwMode="auto">
            <a:xfrm>
              <a:off x="6376818" y="4541154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13"/>
            <p:cNvSpPr>
              <a:spLocks noChangeShapeType="1"/>
            </p:cNvSpPr>
            <p:nvPr/>
          </p:nvSpPr>
          <p:spPr bwMode="auto">
            <a:xfrm>
              <a:off x="6148218" y="4875915"/>
              <a:ext cx="15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17"/>
            <p:cNvSpPr>
              <a:spLocks noChangeAspect="1" noChangeShapeType="1"/>
            </p:cNvSpPr>
            <p:nvPr/>
          </p:nvSpPr>
          <p:spPr bwMode="auto">
            <a:xfrm>
              <a:off x="6291093" y="4577677"/>
              <a:ext cx="0" cy="3019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18"/>
            <p:cNvSpPr>
              <a:spLocks noChangeAspect="1" noChangeShapeType="1"/>
            </p:cNvSpPr>
            <p:nvPr/>
          </p:nvSpPr>
          <p:spPr bwMode="auto">
            <a:xfrm>
              <a:off x="6376818" y="4884054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33"/>
            <p:cNvSpPr>
              <a:spLocks noChangeAspect="1" noChangeShapeType="1"/>
            </p:cNvSpPr>
            <p:nvPr/>
          </p:nvSpPr>
          <p:spPr bwMode="auto">
            <a:xfrm>
              <a:off x="6376818" y="4682442"/>
              <a:ext cx="0" cy="107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34"/>
            <p:cNvSpPr>
              <a:spLocks noChangeAspect="1" noChangeShapeType="1"/>
            </p:cNvSpPr>
            <p:nvPr/>
          </p:nvSpPr>
          <p:spPr bwMode="auto">
            <a:xfrm>
              <a:off x="6376818" y="4822142"/>
              <a:ext cx="0" cy="115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18"/>
            <p:cNvSpPr>
              <a:spLocks noChangeAspect="1" noChangeShapeType="1"/>
            </p:cNvSpPr>
            <p:nvPr/>
          </p:nvSpPr>
          <p:spPr bwMode="auto">
            <a:xfrm>
              <a:off x="6376818" y="4734337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18"/>
            <p:cNvSpPr>
              <a:spLocks noChangeAspect="1" noChangeShapeType="1"/>
            </p:cNvSpPr>
            <p:nvPr/>
          </p:nvSpPr>
          <p:spPr bwMode="auto">
            <a:xfrm>
              <a:off x="6376818" y="4599105"/>
              <a:ext cx="188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6565960" y="4875915"/>
              <a:ext cx="0" cy="1887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6567034" y="4541154"/>
              <a:ext cx="0" cy="2103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6817818" y="5051292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0" name="Line 73"/>
            <p:cNvSpPr>
              <a:spLocks noChangeShapeType="1"/>
            </p:cNvSpPr>
            <p:nvPr/>
          </p:nvSpPr>
          <p:spPr bwMode="auto">
            <a:xfrm>
              <a:off x="5298890" y="4859067"/>
              <a:ext cx="7313" cy="12808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Line 72"/>
            <p:cNvSpPr>
              <a:spLocks noChangeShapeType="1"/>
            </p:cNvSpPr>
            <p:nvPr/>
          </p:nvSpPr>
          <p:spPr bwMode="auto">
            <a:xfrm flipV="1">
              <a:off x="5152784" y="6130459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Text Box 59"/>
            <p:cNvSpPr txBox="1">
              <a:spLocks noChangeArrowheads="1"/>
            </p:cNvSpPr>
            <p:nvPr/>
          </p:nvSpPr>
          <p:spPr bwMode="auto">
            <a:xfrm>
              <a:off x="7633997" y="4355454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" name="Text Box 28"/>
            <p:cNvSpPr txBox="1">
              <a:spLocks noChangeArrowheads="1"/>
            </p:cNvSpPr>
            <p:nvPr/>
          </p:nvSpPr>
          <p:spPr bwMode="auto">
            <a:xfrm>
              <a:off x="4711620" y="5811687"/>
              <a:ext cx="137744" cy="3673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Text Box 28"/>
            <p:cNvSpPr txBox="1">
              <a:spLocks noChangeArrowheads="1"/>
            </p:cNvSpPr>
            <p:nvPr/>
          </p:nvSpPr>
          <p:spPr bwMode="auto">
            <a:xfrm>
              <a:off x="7633997" y="5636917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Oval 80"/>
            <p:cNvSpPr>
              <a:spLocks noChangeArrowheads="1"/>
            </p:cNvSpPr>
            <p:nvPr/>
          </p:nvSpPr>
          <p:spPr bwMode="auto">
            <a:xfrm>
              <a:off x="7690230" y="4276019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Line 72"/>
            <p:cNvSpPr>
              <a:spLocks noChangeShapeType="1"/>
            </p:cNvSpPr>
            <p:nvPr/>
          </p:nvSpPr>
          <p:spPr bwMode="auto">
            <a:xfrm flipV="1">
              <a:off x="7095134" y="6136314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5" name="Rectangle 19"/>
            <p:cNvSpPr>
              <a:spLocks noChangeArrowheads="1"/>
            </p:cNvSpPr>
            <p:nvPr/>
          </p:nvSpPr>
          <p:spPr bwMode="auto">
            <a:xfrm rot="5400000">
              <a:off x="5633562" y="4671720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5878565" y="4562738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6254804" y="5235958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6385618" y="3990937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5484423" y="4393011"/>
              <a:ext cx="4154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224279" name="组合 224278"/>
          <p:cNvGrpSpPr/>
          <p:nvPr/>
        </p:nvGrpSpPr>
        <p:grpSpPr>
          <a:xfrm>
            <a:off x="4499992" y="1271958"/>
            <a:ext cx="3123947" cy="2357246"/>
            <a:chOff x="4499992" y="1271958"/>
            <a:chExt cx="3123947" cy="2357246"/>
          </a:xfrm>
        </p:grpSpPr>
        <p:sp>
          <p:nvSpPr>
            <p:cNvPr id="6" name="Line 73"/>
            <p:cNvSpPr>
              <a:spLocks noChangeShapeType="1"/>
            </p:cNvSpPr>
            <p:nvPr/>
          </p:nvSpPr>
          <p:spPr bwMode="auto">
            <a:xfrm>
              <a:off x="6572902" y="2463255"/>
              <a:ext cx="11356" cy="10620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939393" y="2659951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H="1">
              <a:off x="6577939" y="1271958"/>
              <a:ext cx="6318" cy="4761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6514001" y="2812810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4645052" y="2216965"/>
              <a:ext cx="1377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29"/>
            <p:cNvSpPr txBox="1">
              <a:spLocks noChangeArrowheads="1"/>
            </p:cNvSpPr>
            <p:nvPr/>
          </p:nvSpPr>
          <p:spPr bwMode="auto">
            <a:xfrm>
              <a:off x="4499992" y="2756418"/>
              <a:ext cx="267020" cy="3061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Line 30"/>
            <p:cNvSpPr>
              <a:spLocks noChangeShapeType="1"/>
            </p:cNvSpPr>
            <p:nvPr/>
          </p:nvSpPr>
          <p:spPr bwMode="auto">
            <a:xfrm>
              <a:off x="5226882" y="2253891"/>
              <a:ext cx="930137" cy="168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53"/>
            <p:cNvSpPr>
              <a:spLocks noChangeShapeType="1"/>
            </p:cNvSpPr>
            <p:nvPr/>
          </p:nvSpPr>
          <p:spPr bwMode="auto">
            <a:xfrm flipH="1">
              <a:off x="6571151" y="1685839"/>
              <a:ext cx="635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61"/>
            <p:cNvSpPr txBox="1">
              <a:spLocks noChangeArrowheads="1"/>
            </p:cNvSpPr>
            <p:nvPr/>
          </p:nvSpPr>
          <p:spPr bwMode="auto">
            <a:xfrm>
              <a:off x="7245322" y="2898733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Line 64"/>
            <p:cNvSpPr>
              <a:spLocks noChangeShapeType="1"/>
            </p:cNvSpPr>
            <p:nvPr/>
          </p:nvSpPr>
          <p:spPr bwMode="auto">
            <a:xfrm flipH="1">
              <a:off x="6566586" y="2531037"/>
              <a:ext cx="737922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72"/>
            <p:cNvSpPr>
              <a:spLocks noChangeShapeType="1"/>
            </p:cNvSpPr>
            <p:nvPr/>
          </p:nvSpPr>
          <p:spPr bwMode="auto">
            <a:xfrm flipV="1">
              <a:off x="6431064" y="3525282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157018" y="1786714"/>
              <a:ext cx="420483" cy="680899"/>
              <a:chOff x="6932614" y="4728321"/>
              <a:chExt cx="420483" cy="680899"/>
            </a:xfrm>
          </p:grpSpPr>
          <p:sp>
            <p:nvSpPr>
              <p:cNvPr id="19" name="Line 12"/>
              <p:cNvSpPr>
                <a:spLocks noChangeAspect="1" noChangeShapeType="1"/>
              </p:cNvSpPr>
              <p:nvPr/>
            </p:nvSpPr>
            <p:spPr bwMode="auto">
              <a:xfrm>
                <a:off x="7161214" y="4877584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>
                <a:off x="6932614" y="5212345"/>
                <a:ext cx="152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17"/>
              <p:cNvSpPr>
                <a:spLocks noChangeAspect="1" noChangeShapeType="1"/>
              </p:cNvSpPr>
              <p:nvPr/>
            </p:nvSpPr>
            <p:spPr bwMode="auto">
              <a:xfrm>
                <a:off x="7075489" y="4914107"/>
                <a:ext cx="0" cy="30190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220484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33"/>
              <p:cNvSpPr>
                <a:spLocks noChangeAspect="1" noChangeShapeType="1"/>
              </p:cNvSpPr>
              <p:nvPr/>
            </p:nvSpPr>
            <p:spPr bwMode="auto">
              <a:xfrm>
                <a:off x="7161214" y="5018872"/>
                <a:ext cx="0" cy="10795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34"/>
              <p:cNvSpPr>
                <a:spLocks noChangeAspect="1" noChangeShapeType="1"/>
              </p:cNvSpPr>
              <p:nvPr/>
            </p:nvSpPr>
            <p:spPr bwMode="auto">
              <a:xfrm>
                <a:off x="7161214" y="5158572"/>
                <a:ext cx="0" cy="1158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5070767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18"/>
              <p:cNvSpPr>
                <a:spLocks noChangeAspect="1" noChangeShapeType="1"/>
              </p:cNvSpPr>
              <p:nvPr/>
            </p:nvSpPr>
            <p:spPr bwMode="auto">
              <a:xfrm>
                <a:off x="7161214" y="4935535"/>
                <a:ext cx="188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27" name="直接连接符 26"/>
              <p:cNvCxnSpPr>
                <a:stCxn id="25" idx="1"/>
              </p:cNvCxnSpPr>
              <p:nvPr/>
            </p:nvCxnSpPr>
            <p:spPr>
              <a:xfrm>
                <a:off x="7350126" y="5070768"/>
                <a:ext cx="0" cy="33845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7353097" y="4728321"/>
                <a:ext cx="0" cy="210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6127709" y="2746354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31" name="Line 73"/>
            <p:cNvSpPr>
              <a:spLocks noChangeShapeType="1"/>
            </p:cNvSpPr>
            <p:nvPr/>
          </p:nvSpPr>
          <p:spPr bwMode="auto">
            <a:xfrm>
              <a:off x="5226882" y="2253890"/>
              <a:ext cx="7313" cy="12808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72"/>
            <p:cNvSpPr>
              <a:spLocks noChangeShapeType="1"/>
            </p:cNvSpPr>
            <p:nvPr/>
          </p:nvSpPr>
          <p:spPr bwMode="auto">
            <a:xfrm flipV="1">
              <a:off x="5080776" y="3525282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Text Box 59"/>
            <p:cNvSpPr txBox="1">
              <a:spLocks noChangeArrowheads="1"/>
            </p:cNvSpPr>
            <p:nvPr/>
          </p:nvSpPr>
          <p:spPr bwMode="auto">
            <a:xfrm>
              <a:off x="7283198" y="2546013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4639612" y="3206510"/>
              <a:ext cx="137744" cy="3673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28"/>
            <p:cNvSpPr txBox="1">
              <a:spLocks noChangeArrowheads="1"/>
            </p:cNvSpPr>
            <p:nvPr/>
          </p:nvSpPr>
          <p:spPr bwMode="auto">
            <a:xfrm>
              <a:off x="7270876" y="3259872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Oval 80"/>
            <p:cNvSpPr>
              <a:spLocks noChangeArrowheads="1"/>
            </p:cNvSpPr>
            <p:nvPr/>
          </p:nvSpPr>
          <p:spPr bwMode="auto">
            <a:xfrm>
              <a:off x="7315863" y="2487162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72"/>
            <p:cNvSpPr>
              <a:spLocks noChangeShapeType="1"/>
            </p:cNvSpPr>
            <p:nvPr/>
          </p:nvSpPr>
          <p:spPr bwMode="auto">
            <a:xfrm flipV="1">
              <a:off x="6723541" y="1461678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cxnSp>
          <p:nvCxnSpPr>
            <p:cNvPr id="224256" name="直接连接符 224255"/>
            <p:cNvCxnSpPr/>
            <p:nvPr/>
          </p:nvCxnSpPr>
          <p:spPr>
            <a:xfrm>
              <a:off x="6584258" y="1271958"/>
              <a:ext cx="29247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58" name="直接连接符 224257"/>
            <p:cNvCxnSpPr/>
            <p:nvPr/>
          </p:nvCxnSpPr>
          <p:spPr>
            <a:xfrm>
              <a:off x="6876734" y="1271958"/>
              <a:ext cx="0" cy="184666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5908244" y="1825486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543869" y="1599053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236978" y="2404829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4" name="Rectangle 19"/>
            <p:cNvSpPr>
              <a:spLocks noChangeArrowheads="1"/>
            </p:cNvSpPr>
            <p:nvPr/>
          </p:nvSpPr>
          <p:spPr bwMode="auto">
            <a:xfrm rot="5400000">
              <a:off x="5600375" y="2072503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5467025" y="1799696"/>
              <a:ext cx="4154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74188" y="3761746"/>
            <a:ext cx="3441117" cy="2416224"/>
            <a:chOff x="635104" y="3918970"/>
            <a:chExt cx="3441117" cy="2416224"/>
          </a:xfrm>
        </p:grpSpPr>
        <p:sp>
          <p:nvSpPr>
            <p:cNvPr id="39" name="矩形 38"/>
            <p:cNvSpPr/>
            <p:nvPr/>
          </p:nvSpPr>
          <p:spPr>
            <a:xfrm>
              <a:off x="1832484" y="391897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578939" y="392805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253840" y="5965862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Line 73"/>
            <p:cNvSpPr>
              <a:spLocks noChangeShapeType="1"/>
            </p:cNvSpPr>
            <p:nvPr/>
          </p:nvSpPr>
          <p:spPr bwMode="auto">
            <a:xfrm>
              <a:off x="3314980" y="4507324"/>
              <a:ext cx="0" cy="18007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Line 73"/>
            <p:cNvSpPr>
              <a:spLocks noChangeShapeType="1"/>
            </p:cNvSpPr>
            <p:nvPr/>
          </p:nvSpPr>
          <p:spPr bwMode="auto">
            <a:xfrm>
              <a:off x="2631891" y="4505935"/>
              <a:ext cx="23470" cy="17962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937871" y="5166084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Rectangle 19"/>
            <p:cNvSpPr>
              <a:spLocks noChangeArrowheads="1"/>
            </p:cNvSpPr>
            <p:nvPr/>
          </p:nvSpPr>
          <p:spPr bwMode="auto">
            <a:xfrm>
              <a:off x="3252516" y="521082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Text Box 27"/>
            <p:cNvSpPr txBox="1">
              <a:spLocks noChangeArrowheads="1"/>
            </p:cNvSpPr>
            <p:nvPr/>
          </p:nvSpPr>
          <p:spPr bwMode="auto">
            <a:xfrm>
              <a:off x="725844" y="4700349"/>
              <a:ext cx="1377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auto">
            <a:xfrm>
              <a:off x="635104" y="5197704"/>
              <a:ext cx="267020" cy="3061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Line 30"/>
            <p:cNvSpPr>
              <a:spLocks noChangeShapeType="1"/>
            </p:cNvSpPr>
            <p:nvPr/>
          </p:nvSpPr>
          <p:spPr bwMode="auto">
            <a:xfrm>
              <a:off x="1214409" y="4527372"/>
              <a:ext cx="780668" cy="133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9" name="Text Box 61"/>
            <p:cNvSpPr txBox="1">
              <a:spLocks noChangeArrowheads="1"/>
            </p:cNvSpPr>
            <p:nvPr/>
          </p:nvSpPr>
          <p:spPr bwMode="auto">
            <a:xfrm>
              <a:off x="3697604" y="5162163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Line 64"/>
            <p:cNvSpPr>
              <a:spLocks noChangeShapeType="1"/>
            </p:cNvSpPr>
            <p:nvPr/>
          </p:nvSpPr>
          <p:spPr bwMode="auto">
            <a:xfrm flipH="1">
              <a:off x="2624202" y="4498216"/>
              <a:ext cx="1149317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Line 72"/>
            <p:cNvSpPr>
              <a:spLocks noChangeShapeType="1"/>
            </p:cNvSpPr>
            <p:nvPr/>
          </p:nvSpPr>
          <p:spPr bwMode="auto">
            <a:xfrm flipV="1">
              <a:off x="2499235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894789" y="5223013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>
              <a:off x="1197128" y="4507324"/>
              <a:ext cx="4619" cy="1804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Line 72"/>
            <p:cNvSpPr>
              <a:spLocks noChangeShapeType="1"/>
            </p:cNvSpPr>
            <p:nvPr/>
          </p:nvSpPr>
          <p:spPr bwMode="auto">
            <a:xfrm flipV="1">
              <a:off x="1048328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Text Box 59"/>
            <p:cNvSpPr txBox="1">
              <a:spLocks noChangeArrowheads="1"/>
            </p:cNvSpPr>
            <p:nvPr/>
          </p:nvSpPr>
          <p:spPr bwMode="auto">
            <a:xfrm>
              <a:off x="3710968" y="4527175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Text Box 28"/>
            <p:cNvSpPr txBox="1">
              <a:spLocks noChangeArrowheads="1"/>
            </p:cNvSpPr>
            <p:nvPr/>
          </p:nvSpPr>
          <p:spPr bwMode="auto">
            <a:xfrm>
              <a:off x="720404" y="5689894"/>
              <a:ext cx="137744" cy="3673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3710968" y="5808638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Oval 80"/>
            <p:cNvSpPr>
              <a:spLocks noChangeArrowheads="1"/>
            </p:cNvSpPr>
            <p:nvPr/>
          </p:nvSpPr>
          <p:spPr bwMode="auto">
            <a:xfrm>
              <a:off x="3767201" y="4447740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Line 72"/>
            <p:cNvSpPr>
              <a:spLocks noChangeShapeType="1"/>
            </p:cNvSpPr>
            <p:nvPr/>
          </p:nvSpPr>
          <p:spPr bwMode="auto">
            <a:xfrm flipV="1">
              <a:off x="3172105" y="630803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Oval 80"/>
            <p:cNvSpPr>
              <a:spLocks noChangeArrowheads="1"/>
            </p:cNvSpPr>
            <p:nvPr/>
          </p:nvSpPr>
          <p:spPr bwMode="auto">
            <a:xfrm>
              <a:off x="2001561" y="4489136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Rectangle 19"/>
            <p:cNvSpPr>
              <a:spLocks noChangeArrowheads="1"/>
            </p:cNvSpPr>
            <p:nvPr/>
          </p:nvSpPr>
          <p:spPr bwMode="auto">
            <a:xfrm rot="5400000">
              <a:off x="1500994" y="4330522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菱形 61"/>
            <p:cNvSpPr/>
            <p:nvPr/>
          </p:nvSpPr>
          <p:spPr>
            <a:xfrm>
              <a:off x="2429011" y="5347149"/>
              <a:ext cx="442156" cy="548884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>
              <a:stCxn id="62" idx="1"/>
              <a:endCxn id="62" idx="3"/>
            </p:cNvCxnSpPr>
            <p:nvPr/>
          </p:nvCxnSpPr>
          <p:spPr>
            <a:xfrm>
              <a:off x="2429011" y="5621591"/>
              <a:ext cx="44215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65"/>
            <p:cNvCxnSpPr/>
            <p:nvPr/>
          </p:nvCxnSpPr>
          <p:spPr>
            <a:xfrm flipV="1">
              <a:off x="2640825" y="4767922"/>
              <a:ext cx="0" cy="35326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1352737" y="4041068"/>
              <a:ext cx="42351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aphicFrame>
        <p:nvGraphicFramePr>
          <p:cNvPr id="68" name="Object 254"/>
          <p:cNvGraphicFramePr>
            <a:graphicFrameLocks noChangeAspect="1"/>
          </p:cNvGraphicFramePr>
          <p:nvPr/>
        </p:nvGraphicFramePr>
        <p:xfrm>
          <a:off x="822735" y="1106763"/>
          <a:ext cx="31527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52" name="Photo Editor 照片" r:id="rId3" imgW="9496425" imgH="7591425" progId="">
                  <p:embed/>
                </p:oleObj>
              </mc:Choice>
              <mc:Fallback>
                <p:oleObj name="Photo Editor 照片" r:id="rId3" imgW="9496425" imgH="7591425" progId="">
                  <p:embed/>
                  <p:pic>
                    <p:nvPicPr>
                      <p:cNvPr id="0" name="Object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735" y="1106763"/>
                        <a:ext cx="31527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4065734" y="4508981"/>
                <a:ext cx="5127686" cy="806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34" y="4508981"/>
                <a:ext cx="5127686" cy="806952"/>
              </a:xfrm>
              <a:prstGeom prst="rect">
                <a:avLst/>
              </a:prstGeom>
              <a:blipFill rotWithShape="1">
                <a:blip r:embed="rId5"/>
                <a:stretch>
                  <a:fillRect l="-9" t="-60" r="-584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5314995" y="3208878"/>
                <a:ext cx="193341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95" y="3208878"/>
                <a:ext cx="1933414" cy="399405"/>
              </a:xfrm>
              <a:prstGeom prst="rect">
                <a:avLst/>
              </a:prstGeom>
              <a:blipFill rotWithShape="1">
                <a:blip r:embed="rId6"/>
                <a:stretch>
                  <a:fillRect l="-2" t="-56" r="27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5364088" y="2340388"/>
                <a:ext cx="195668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340388"/>
                <a:ext cx="1956689" cy="399405"/>
              </a:xfrm>
              <a:prstGeom prst="rect">
                <a:avLst/>
              </a:prstGeom>
              <a:blipFill rotWithShape="1">
                <a:blip r:embed="rId7"/>
                <a:stretch>
                  <a:fillRect l="-12" t="-103" r="-3220" b="-2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5425305" y="5788358"/>
                <a:ext cx="994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05" y="5788358"/>
                <a:ext cx="99405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50" t="-90" r="-2030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5314995" y="1501971"/>
                <a:ext cx="22962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95" y="1501971"/>
                <a:ext cx="229620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" t="-53" r="4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5724128" y="3780922"/>
                <a:ext cx="2321213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780922"/>
                <a:ext cx="2321213" cy="399405"/>
              </a:xfrm>
              <a:prstGeom prst="rect">
                <a:avLst/>
              </a:prstGeom>
              <a:blipFill rotWithShape="1">
                <a:blip r:embed="rId10"/>
                <a:stretch>
                  <a:fillRect l="-10" t="-33" r="-161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4" grpId="0"/>
      <p:bldP spid="7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74188" y="3761746"/>
            <a:ext cx="3441117" cy="2416224"/>
            <a:chOff x="635104" y="3918970"/>
            <a:chExt cx="3441117" cy="2416224"/>
          </a:xfrm>
        </p:grpSpPr>
        <p:sp>
          <p:nvSpPr>
            <p:cNvPr id="33" name="矩形 32"/>
            <p:cNvSpPr/>
            <p:nvPr/>
          </p:nvSpPr>
          <p:spPr>
            <a:xfrm>
              <a:off x="1832484" y="391897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78939" y="3928050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253840" y="5965862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Line 73"/>
            <p:cNvSpPr>
              <a:spLocks noChangeShapeType="1"/>
            </p:cNvSpPr>
            <p:nvPr/>
          </p:nvSpPr>
          <p:spPr bwMode="auto">
            <a:xfrm>
              <a:off x="3314980" y="4507324"/>
              <a:ext cx="0" cy="18007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73"/>
            <p:cNvSpPr>
              <a:spLocks noChangeShapeType="1"/>
            </p:cNvSpPr>
            <p:nvPr/>
          </p:nvSpPr>
          <p:spPr bwMode="auto">
            <a:xfrm>
              <a:off x="2631891" y="4505935"/>
              <a:ext cx="23470" cy="17962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37871" y="5166084"/>
              <a:ext cx="562282" cy="510788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19"/>
            <p:cNvSpPr>
              <a:spLocks noChangeArrowheads="1"/>
            </p:cNvSpPr>
            <p:nvPr/>
          </p:nvSpPr>
          <p:spPr bwMode="auto">
            <a:xfrm>
              <a:off x="3252516" y="5210829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auto">
            <a:xfrm>
              <a:off x="725844" y="4700349"/>
              <a:ext cx="137744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29"/>
            <p:cNvSpPr txBox="1">
              <a:spLocks noChangeArrowheads="1"/>
            </p:cNvSpPr>
            <p:nvPr/>
          </p:nvSpPr>
          <p:spPr bwMode="auto">
            <a:xfrm>
              <a:off x="635104" y="5197704"/>
              <a:ext cx="267020" cy="3061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Line 30"/>
            <p:cNvSpPr>
              <a:spLocks noChangeShapeType="1"/>
            </p:cNvSpPr>
            <p:nvPr/>
          </p:nvSpPr>
          <p:spPr bwMode="auto">
            <a:xfrm>
              <a:off x="1214409" y="4527372"/>
              <a:ext cx="780668" cy="133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Text Box 61"/>
            <p:cNvSpPr txBox="1">
              <a:spLocks noChangeArrowheads="1"/>
            </p:cNvSpPr>
            <p:nvPr/>
          </p:nvSpPr>
          <p:spPr bwMode="auto">
            <a:xfrm>
              <a:off x="3697604" y="5162163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Line 64"/>
            <p:cNvSpPr>
              <a:spLocks noChangeShapeType="1"/>
            </p:cNvSpPr>
            <p:nvPr/>
          </p:nvSpPr>
          <p:spPr bwMode="auto">
            <a:xfrm flipH="1">
              <a:off x="2624202" y="4498216"/>
              <a:ext cx="1149317" cy="77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72"/>
            <p:cNvSpPr>
              <a:spLocks noChangeShapeType="1"/>
            </p:cNvSpPr>
            <p:nvPr/>
          </p:nvSpPr>
          <p:spPr bwMode="auto">
            <a:xfrm flipV="1">
              <a:off x="2499235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894789" y="5223013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1197128" y="4507324"/>
              <a:ext cx="4619" cy="1804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48" name="Line 72"/>
            <p:cNvSpPr>
              <a:spLocks noChangeShapeType="1"/>
            </p:cNvSpPr>
            <p:nvPr/>
          </p:nvSpPr>
          <p:spPr bwMode="auto">
            <a:xfrm flipV="1">
              <a:off x="1048328" y="630218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9" name="Text Box 59"/>
            <p:cNvSpPr txBox="1">
              <a:spLocks noChangeArrowheads="1"/>
            </p:cNvSpPr>
            <p:nvPr/>
          </p:nvSpPr>
          <p:spPr bwMode="auto">
            <a:xfrm>
              <a:off x="3710968" y="4527175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28"/>
            <p:cNvSpPr txBox="1">
              <a:spLocks noChangeArrowheads="1"/>
            </p:cNvSpPr>
            <p:nvPr/>
          </p:nvSpPr>
          <p:spPr bwMode="auto">
            <a:xfrm>
              <a:off x="720404" y="5689894"/>
              <a:ext cx="137744" cy="3673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Text Box 28"/>
            <p:cNvSpPr txBox="1">
              <a:spLocks noChangeArrowheads="1"/>
            </p:cNvSpPr>
            <p:nvPr/>
          </p:nvSpPr>
          <p:spPr bwMode="auto">
            <a:xfrm>
              <a:off x="3710968" y="5808638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Oval 80"/>
            <p:cNvSpPr>
              <a:spLocks noChangeArrowheads="1"/>
            </p:cNvSpPr>
            <p:nvPr/>
          </p:nvSpPr>
          <p:spPr bwMode="auto">
            <a:xfrm>
              <a:off x="3767201" y="4447740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Line 72"/>
            <p:cNvSpPr>
              <a:spLocks noChangeShapeType="1"/>
            </p:cNvSpPr>
            <p:nvPr/>
          </p:nvSpPr>
          <p:spPr bwMode="auto">
            <a:xfrm flipV="1">
              <a:off x="3172105" y="6308035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Oval 80"/>
            <p:cNvSpPr>
              <a:spLocks noChangeArrowheads="1"/>
            </p:cNvSpPr>
            <p:nvPr/>
          </p:nvSpPr>
          <p:spPr bwMode="auto">
            <a:xfrm>
              <a:off x="2001561" y="4489136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 rot="5400000">
              <a:off x="1500994" y="4330522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6" name="菱形 55"/>
            <p:cNvSpPr/>
            <p:nvPr/>
          </p:nvSpPr>
          <p:spPr>
            <a:xfrm>
              <a:off x="2429011" y="5347149"/>
              <a:ext cx="442156" cy="548884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>
              <a:stCxn id="56" idx="1"/>
              <a:endCxn id="56" idx="3"/>
            </p:cNvCxnSpPr>
            <p:nvPr/>
          </p:nvCxnSpPr>
          <p:spPr>
            <a:xfrm>
              <a:off x="2429011" y="5621591"/>
              <a:ext cx="44215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704" y="4137849"/>
                  <a:ext cx="911147" cy="33272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239" y="4800258"/>
                  <a:ext cx="912750" cy="39940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/>
            <p:cNvCxnSpPr/>
            <p:nvPr/>
          </p:nvCxnSpPr>
          <p:spPr>
            <a:xfrm flipV="1">
              <a:off x="2640825" y="4767922"/>
              <a:ext cx="0" cy="35326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1352737" y="4041068"/>
              <a:ext cx="42351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125597" y="3723914"/>
            <a:ext cx="3625883" cy="2594927"/>
            <a:chOff x="5125597" y="3723914"/>
            <a:chExt cx="3625883" cy="2594927"/>
          </a:xfrm>
        </p:grpSpPr>
        <p:sp>
          <p:nvSpPr>
            <p:cNvPr id="63" name="矩形 62"/>
            <p:cNvSpPr/>
            <p:nvPr/>
          </p:nvSpPr>
          <p:spPr>
            <a:xfrm>
              <a:off x="5760953" y="3723914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507408" y="3732994"/>
              <a:ext cx="31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182309" y="5770806"/>
              <a:ext cx="271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>
              <a:off x="7243449" y="4312268"/>
              <a:ext cx="0" cy="18007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73"/>
            <p:cNvSpPr>
              <a:spLocks noChangeShapeType="1"/>
            </p:cNvSpPr>
            <p:nvPr/>
          </p:nvSpPr>
          <p:spPr bwMode="auto">
            <a:xfrm>
              <a:off x="6560360" y="4310879"/>
              <a:ext cx="23470" cy="17962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7180985" y="5015773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Line 30"/>
            <p:cNvSpPr>
              <a:spLocks noChangeShapeType="1"/>
            </p:cNvSpPr>
            <p:nvPr/>
          </p:nvSpPr>
          <p:spPr bwMode="auto">
            <a:xfrm>
              <a:off x="5142878" y="4332316"/>
              <a:ext cx="780668" cy="133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3" name="Text Box 61"/>
            <p:cNvSpPr txBox="1">
              <a:spLocks noChangeArrowheads="1"/>
            </p:cNvSpPr>
            <p:nvPr/>
          </p:nvSpPr>
          <p:spPr bwMode="auto">
            <a:xfrm>
              <a:off x="8372863" y="5040480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Line 64"/>
            <p:cNvSpPr>
              <a:spLocks noChangeShapeType="1"/>
            </p:cNvSpPr>
            <p:nvPr/>
          </p:nvSpPr>
          <p:spPr bwMode="auto">
            <a:xfrm flipH="1">
              <a:off x="6552670" y="4310260"/>
              <a:ext cx="1474229" cy="6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/>
              <a:tailEnd type="none"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5" name="Line 72"/>
            <p:cNvSpPr>
              <a:spLocks noChangeShapeType="1"/>
            </p:cNvSpPr>
            <p:nvPr/>
          </p:nvSpPr>
          <p:spPr bwMode="auto">
            <a:xfrm>
              <a:off x="7243449" y="6037098"/>
              <a:ext cx="0" cy="2817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6823258" y="5027957"/>
              <a:ext cx="3978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>
              <a:off x="5125597" y="4312268"/>
              <a:ext cx="4619" cy="1804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 flipV="1">
              <a:off x="5125597" y="6110019"/>
              <a:ext cx="2896684" cy="6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79" name="Text Box 59"/>
            <p:cNvSpPr txBox="1">
              <a:spLocks noChangeArrowheads="1"/>
            </p:cNvSpPr>
            <p:nvPr/>
          </p:nvSpPr>
          <p:spPr bwMode="auto">
            <a:xfrm>
              <a:off x="8287468" y="4380167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Text Box 28"/>
            <p:cNvSpPr txBox="1">
              <a:spLocks noChangeArrowheads="1"/>
            </p:cNvSpPr>
            <p:nvPr/>
          </p:nvSpPr>
          <p:spPr bwMode="auto">
            <a:xfrm>
              <a:off x="8333688" y="5623479"/>
              <a:ext cx="19685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" name="Line 72"/>
            <p:cNvSpPr>
              <a:spLocks noChangeShapeType="1"/>
            </p:cNvSpPr>
            <p:nvPr/>
          </p:nvSpPr>
          <p:spPr bwMode="auto">
            <a:xfrm flipV="1">
              <a:off x="7090255" y="6309320"/>
              <a:ext cx="3063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" name="Oval 80"/>
            <p:cNvSpPr>
              <a:spLocks noChangeArrowheads="1"/>
            </p:cNvSpPr>
            <p:nvPr/>
          </p:nvSpPr>
          <p:spPr bwMode="auto">
            <a:xfrm>
              <a:off x="5930030" y="4294080"/>
              <a:ext cx="88900" cy="1031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Rectangle 19"/>
            <p:cNvSpPr>
              <a:spLocks noChangeArrowheads="1"/>
            </p:cNvSpPr>
            <p:nvPr/>
          </p:nvSpPr>
          <p:spPr bwMode="auto">
            <a:xfrm rot="5400000">
              <a:off x="5429463" y="4135466"/>
              <a:ext cx="127000" cy="3937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菱形 85"/>
            <p:cNvSpPr/>
            <p:nvPr/>
          </p:nvSpPr>
          <p:spPr>
            <a:xfrm>
              <a:off x="6357480" y="5152093"/>
              <a:ext cx="442156" cy="548884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>
              <a:stCxn id="86" idx="1"/>
              <a:endCxn id="86" idx="3"/>
            </p:cNvCxnSpPr>
            <p:nvPr/>
          </p:nvCxnSpPr>
          <p:spPr>
            <a:xfrm>
              <a:off x="6357480" y="5426535"/>
              <a:ext cx="44215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830173" y="3942793"/>
                  <a:ext cx="911147" cy="332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173" y="3942793"/>
                  <a:ext cx="911147" cy="33272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5657708" y="4605202"/>
                  <a:ext cx="912750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708" y="4605202"/>
                  <a:ext cx="912750" cy="39940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/>
            <p:cNvCxnSpPr/>
            <p:nvPr/>
          </p:nvCxnSpPr>
          <p:spPr>
            <a:xfrm flipV="1">
              <a:off x="6569294" y="4572866"/>
              <a:ext cx="0" cy="35326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>
              <a:off x="5281206" y="3846012"/>
              <a:ext cx="42351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1" i="1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b="1" baseline="-25000" dirty="0" err="1">
                  <a:latin typeface="Times New Roman" panose="02020603050405020304" pitchFamily="18" charset="0"/>
                  <a:ea typeface="楷体_GB2312"/>
                  <a:cs typeface="楷体_GB2312"/>
                </a:rPr>
                <a:t>g</a:t>
              </a:r>
              <a:endPara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>
              <a:off x="8022281" y="4310925"/>
              <a:ext cx="4619" cy="18042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7770926" y="4963964"/>
              <a:ext cx="524599" cy="5107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7771837" y="5239504"/>
              <a:ext cx="524599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74" idx="0"/>
            </p:cNvCxnSpPr>
            <p:nvPr/>
          </p:nvCxnSpPr>
          <p:spPr>
            <a:xfrm flipH="1">
              <a:off x="7632340" y="4310260"/>
              <a:ext cx="3945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 Box 61"/>
            <p:cNvSpPr txBox="1">
              <a:spLocks noChangeArrowheads="1"/>
            </p:cNvSpPr>
            <p:nvPr/>
          </p:nvSpPr>
          <p:spPr bwMode="auto">
            <a:xfrm>
              <a:off x="7772563" y="3883844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/>
              <p:cNvSpPr txBox="1"/>
              <p:nvPr/>
            </p:nvSpPr>
            <p:spPr>
              <a:xfrm>
                <a:off x="641208" y="1101253"/>
                <a:ext cx="1120691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8" y="1101253"/>
                <a:ext cx="1120691" cy="694870"/>
              </a:xfrm>
              <a:prstGeom prst="rect">
                <a:avLst/>
              </a:prstGeom>
              <a:blipFill rotWithShape="1">
                <a:blip r:embed="rId3"/>
                <a:stretch>
                  <a:fillRect l="-44" t="-23" r="-1493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633889" y="2074066"/>
                <a:ext cx="1419876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89" y="2074066"/>
                <a:ext cx="1419876" cy="399405"/>
              </a:xfrm>
              <a:prstGeom prst="rect">
                <a:avLst/>
              </a:prstGeom>
              <a:blipFill rotWithShape="1">
                <a:blip r:embed="rId4"/>
                <a:stretch>
                  <a:fillRect l="-11" t="-39" r="-2045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628345" y="2803160"/>
                <a:ext cx="2211631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45" y="2803160"/>
                <a:ext cx="2211631" cy="694934"/>
              </a:xfrm>
              <a:prstGeom prst="rect">
                <a:avLst/>
              </a:prstGeom>
              <a:blipFill rotWithShape="1">
                <a:blip r:embed="rId5"/>
                <a:stretch>
                  <a:fillRect l="-15" t="-39" r="-993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本框 105"/>
              <p:cNvSpPr txBox="1"/>
              <p:nvPr/>
            </p:nvSpPr>
            <p:spPr>
              <a:xfrm>
                <a:off x="1864151" y="1092853"/>
                <a:ext cx="5908412" cy="1035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51" y="1092853"/>
                <a:ext cx="5908412" cy="1035605"/>
              </a:xfrm>
              <a:prstGeom prst="rect">
                <a:avLst/>
              </a:prstGeom>
              <a:blipFill rotWithShape="1">
                <a:blip r:embed="rId6"/>
                <a:stretch>
                  <a:fillRect l="-7" t="-2" r="3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6114083" y="2134812"/>
                <a:ext cx="1655966" cy="569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//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083" y="2134812"/>
                <a:ext cx="1655966" cy="569258"/>
              </a:xfrm>
              <a:prstGeom prst="rect">
                <a:avLst/>
              </a:prstGeom>
              <a:blipFill rotWithShape="1">
                <a:blip r:embed="rId7"/>
                <a:stretch>
                  <a:fillRect l="-18" t="-101" r="1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3865916" y="2945515"/>
            <a:ext cx="451997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若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=3k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g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=2mS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，则</a:t>
            </a:r>
            <a:r>
              <a:rPr kumimoji="1" lang="en-US" altLang="zh-CN" sz="2400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=?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5" grpId="0"/>
      <p:bldP spid="106" grpId="0"/>
      <p:bldP spid="107" grpId="0"/>
      <p:bldP spid="108" grpId="0" autoUpdateAnimBg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982663" y="1670050"/>
            <a:ext cx="7531100" cy="822325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CD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电路的特性类似于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CC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电路，设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FET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的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/>
                <a:cs typeface="楷体_GB2312"/>
              </a:rPr>
              <a:t>g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/>
                <a:cs typeface="楷体_GB2312"/>
              </a:rPr>
              <a:t>m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为已知，求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CD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电路的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O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517525" y="1063625"/>
            <a:ext cx="50768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补充：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共漏放大器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CD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电路）</a:t>
            </a:r>
            <a:endParaRPr lang="zh-CN" altLang="en-US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971550" y="2647950"/>
            <a:ext cx="2943225" cy="45720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微变等效电路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27333" name="AutoShape 5"/>
          <p:cNvSpPr>
            <a:spLocks noChangeArrowheads="1"/>
          </p:cNvSpPr>
          <p:nvPr/>
        </p:nvSpPr>
        <p:spPr bwMode="auto">
          <a:xfrm>
            <a:off x="4254500" y="4441825"/>
            <a:ext cx="611188" cy="174625"/>
          </a:xfrm>
          <a:prstGeom prst="notchedRightArrow">
            <a:avLst>
              <a:gd name="adj1" fmla="val 50000"/>
              <a:gd name="adj2" fmla="val 87500"/>
            </a:avLst>
          </a:prstGeom>
          <a:gradFill rotWithShape="1">
            <a:gsLst>
              <a:gs pos="0">
                <a:srgbClr val="FFFF99"/>
              </a:gs>
              <a:gs pos="100000">
                <a:srgbClr val="FF00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7469" name="Rectangle 33"/>
          <p:cNvSpPr>
            <a:spLocks noChangeArrowheads="1"/>
          </p:cNvSpPr>
          <p:nvPr/>
        </p:nvSpPr>
        <p:spPr bwMode="auto">
          <a:xfrm>
            <a:off x="5913438" y="3155950"/>
            <a:ext cx="1900238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交流通路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27372" name="Group 44"/>
          <p:cNvGrpSpPr/>
          <p:nvPr/>
        </p:nvGrpSpPr>
        <p:grpSpPr bwMode="auto">
          <a:xfrm>
            <a:off x="1131888" y="3455988"/>
            <a:ext cx="3040062" cy="2303462"/>
            <a:chOff x="713" y="2177"/>
            <a:chExt cx="1915" cy="1451"/>
          </a:xfrm>
        </p:grpSpPr>
        <p:sp>
          <p:nvSpPr>
            <p:cNvPr id="827399" name="Freeform 45"/>
            <p:cNvSpPr/>
            <p:nvPr/>
          </p:nvSpPr>
          <p:spPr bwMode="auto">
            <a:xfrm flipV="1">
              <a:off x="1826" y="3090"/>
              <a:ext cx="430" cy="387"/>
            </a:xfrm>
            <a:custGeom>
              <a:avLst/>
              <a:gdLst>
                <a:gd name="T0" fmla="*/ 0 w 276"/>
                <a:gd name="T1" fmla="*/ 373 h 402"/>
                <a:gd name="T2" fmla="*/ 670 w 276"/>
                <a:gd name="T3" fmla="*/ 373 h 402"/>
                <a:gd name="T4" fmla="*/ 670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0" name="Line 46"/>
            <p:cNvSpPr>
              <a:spLocks noChangeAspect="1" noChangeShapeType="1"/>
            </p:cNvSpPr>
            <p:nvPr/>
          </p:nvSpPr>
          <p:spPr bwMode="auto">
            <a:xfrm flipH="1">
              <a:off x="917" y="3479"/>
              <a:ext cx="133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1" name="Freeform 47"/>
            <p:cNvSpPr/>
            <p:nvPr/>
          </p:nvSpPr>
          <p:spPr bwMode="auto">
            <a:xfrm flipV="1">
              <a:off x="1748" y="2855"/>
              <a:ext cx="81" cy="769"/>
            </a:xfrm>
            <a:custGeom>
              <a:avLst/>
              <a:gdLst>
                <a:gd name="T0" fmla="*/ 0 w 276"/>
                <a:gd name="T1" fmla="*/ 1471 h 402"/>
                <a:gd name="T2" fmla="*/ 24 w 276"/>
                <a:gd name="T3" fmla="*/ 1471 h 402"/>
                <a:gd name="T4" fmla="*/ 24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2" name="Text Box 48"/>
            <p:cNvSpPr txBox="1">
              <a:spLocks noChangeAspect="1" noChangeArrowheads="1"/>
            </p:cNvSpPr>
            <p:nvPr/>
          </p:nvSpPr>
          <p:spPr bwMode="auto">
            <a:xfrm>
              <a:off x="1614" y="2465"/>
              <a:ext cx="232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03" name="Line 49"/>
            <p:cNvSpPr>
              <a:spLocks noChangeAspect="1" noChangeShapeType="1"/>
            </p:cNvSpPr>
            <p:nvPr/>
          </p:nvSpPr>
          <p:spPr bwMode="auto">
            <a:xfrm>
              <a:off x="1756" y="3628"/>
              <a:ext cx="14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4" name="Text Box 50"/>
            <p:cNvSpPr txBox="1">
              <a:spLocks noChangeAspect="1" noChangeArrowheads="1"/>
            </p:cNvSpPr>
            <p:nvPr/>
          </p:nvSpPr>
          <p:spPr bwMode="auto">
            <a:xfrm>
              <a:off x="1625" y="2971"/>
              <a:ext cx="20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05" name="Text Box 51"/>
            <p:cNvSpPr txBox="1">
              <a:spLocks noChangeAspect="1" noChangeArrowheads="1"/>
            </p:cNvSpPr>
            <p:nvPr/>
          </p:nvSpPr>
          <p:spPr bwMode="auto">
            <a:xfrm>
              <a:off x="1431" y="2633"/>
              <a:ext cx="240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06" name="Text Box 52"/>
            <p:cNvSpPr txBox="1">
              <a:spLocks noChangeAspect="1" noChangeArrowheads="1"/>
            </p:cNvSpPr>
            <p:nvPr/>
          </p:nvSpPr>
          <p:spPr bwMode="auto">
            <a:xfrm>
              <a:off x="1548" y="3185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07" name="Oval 53"/>
            <p:cNvSpPr>
              <a:spLocks noChangeAspect="1" noChangeArrowheads="1"/>
            </p:cNvSpPr>
            <p:nvPr/>
          </p:nvSpPr>
          <p:spPr bwMode="auto">
            <a:xfrm>
              <a:off x="1412" y="2825"/>
              <a:ext cx="36" cy="39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8" name="Oval 54"/>
            <p:cNvSpPr>
              <a:spLocks noChangeAspect="1" noChangeArrowheads="1"/>
            </p:cNvSpPr>
            <p:nvPr/>
          </p:nvSpPr>
          <p:spPr bwMode="auto">
            <a:xfrm>
              <a:off x="1806" y="3457"/>
              <a:ext cx="36" cy="39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09" name="Freeform 55"/>
            <p:cNvSpPr/>
            <p:nvPr/>
          </p:nvSpPr>
          <p:spPr bwMode="auto">
            <a:xfrm>
              <a:off x="1432" y="2189"/>
              <a:ext cx="622" cy="1290"/>
            </a:xfrm>
            <a:custGeom>
              <a:avLst/>
              <a:gdLst>
                <a:gd name="T0" fmla="*/ 0 w 528"/>
                <a:gd name="T1" fmla="*/ 8667 h 192"/>
                <a:gd name="T2" fmla="*/ 0 w 528"/>
                <a:gd name="T3" fmla="*/ 0 h 192"/>
                <a:gd name="T4" fmla="*/ 733 w 528"/>
                <a:gd name="T5" fmla="*/ 0 h 192"/>
                <a:gd name="T6" fmla="*/ 0 60000 65536"/>
                <a:gd name="T7" fmla="*/ 0 60000 65536"/>
                <a:gd name="T8" fmla="*/ 0 60000 65536"/>
                <a:gd name="T9" fmla="*/ 0 w 528"/>
                <a:gd name="T10" fmla="*/ 0 h 192"/>
                <a:gd name="T11" fmla="*/ 528 w 52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92">
                  <a:moveTo>
                    <a:pt x="0" y="192"/>
                  </a:moveTo>
                  <a:lnTo>
                    <a:pt x="0" y="0"/>
                  </a:lnTo>
                  <a:lnTo>
                    <a:pt x="528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10" name="Text Box 56"/>
            <p:cNvSpPr txBox="1">
              <a:spLocks noChangeAspect="1" noChangeArrowheads="1"/>
            </p:cNvSpPr>
            <p:nvPr/>
          </p:nvSpPr>
          <p:spPr bwMode="auto">
            <a:xfrm>
              <a:off x="1146" y="2381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11" name="Text Box 57"/>
            <p:cNvSpPr txBox="1">
              <a:spLocks noChangeAspect="1" noChangeArrowheads="1"/>
            </p:cNvSpPr>
            <p:nvPr/>
          </p:nvSpPr>
          <p:spPr bwMode="auto">
            <a:xfrm>
              <a:off x="939" y="2529"/>
              <a:ext cx="34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12" name="Rectangle 58"/>
            <p:cNvSpPr>
              <a:spLocks noChangeAspect="1" noChangeArrowheads="1"/>
            </p:cNvSpPr>
            <p:nvPr/>
          </p:nvSpPr>
          <p:spPr bwMode="auto">
            <a:xfrm rot="-5400000">
              <a:off x="1348" y="2485"/>
              <a:ext cx="174" cy="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13" name="Rectangle 59"/>
            <p:cNvSpPr>
              <a:spLocks noChangeAspect="1" noChangeArrowheads="1"/>
            </p:cNvSpPr>
            <p:nvPr/>
          </p:nvSpPr>
          <p:spPr bwMode="auto">
            <a:xfrm rot="-5400000">
              <a:off x="1345" y="3218"/>
              <a:ext cx="173" cy="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7414" name="Group 60"/>
            <p:cNvGrpSpPr>
              <a:grpSpLocks noChangeAspect="1"/>
            </p:cNvGrpSpPr>
            <p:nvPr/>
          </p:nvGrpSpPr>
          <p:grpSpPr bwMode="auto">
            <a:xfrm rot="-5400000">
              <a:off x="1986" y="3055"/>
              <a:ext cx="119" cy="57"/>
              <a:chOff x="2731" y="3282"/>
              <a:chExt cx="159" cy="76"/>
            </a:xfrm>
          </p:grpSpPr>
          <p:sp>
            <p:nvSpPr>
              <p:cNvPr id="827440" name="Line 61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54"/>
                <a:ext cx="0" cy="15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41" name="Rectangle 62"/>
              <p:cNvSpPr>
                <a:spLocks noChangeAspect="1" noChangeArrowheads="1"/>
              </p:cNvSpPr>
              <p:nvPr/>
            </p:nvSpPr>
            <p:spPr bwMode="auto">
              <a:xfrm rot="-5400000">
                <a:off x="2795" y="3228"/>
                <a:ext cx="35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42" name="Line 63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78"/>
                <a:ext cx="0" cy="1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7392" name="Rectangle 64"/>
            <p:cNvSpPr>
              <a:spLocks noChangeAspect="1" noChangeArrowheads="1"/>
            </p:cNvSpPr>
            <p:nvPr/>
          </p:nvSpPr>
          <p:spPr bwMode="auto">
            <a:xfrm>
              <a:off x="752" y="3324"/>
              <a:ext cx="178" cy="19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7416" name="Rectangle 65"/>
            <p:cNvSpPr>
              <a:spLocks noChangeAspect="1" noChangeArrowheads="1"/>
            </p:cNvSpPr>
            <p:nvPr/>
          </p:nvSpPr>
          <p:spPr bwMode="auto">
            <a:xfrm>
              <a:off x="724" y="2775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7417" name="Text Box 66"/>
            <p:cNvSpPr txBox="1">
              <a:spLocks noChangeAspect="1" noChangeArrowheads="1"/>
            </p:cNvSpPr>
            <p:nvPr/>
          </p:nvSpPr>
          <p:spPr bwMode="auto">
            <a:xfrm>
              <a:off x="713" y="3026"/>
              <a:ext cx="24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18" name="Rectangle 67"/>
            <p:cNvSpPr>
              <a:spLocks noChangeAspect="1" noChangeArrowheads="1"/>
            </p:cNvSpPr>
            <p:nvPr/>
          </p:nvSpPr>
          <p:spPr bwMode="auto">
            <a:xfrm>
              <a:off x="2325" y="3362"/>
              <a:ext cx="178" cy="19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4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14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7419" name="Rectangle 68"/>
            <p:cNvSpPr>
              <a:spLocks noChangeAspect="1" noChangeArrowheads="1"/>
            </p:cNvSpPr>
            <p:nvPr/>
          </p:nvSpPr>
          <p:spPr bwMode="auto">
            <a:xfrm>
              <a:off x="2309" y="3029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827420" name="Text Box 69"/>
            <p:cNvSpPr txBox="1">
              <a:spLocks noChangeAspect="1" noChangeArrowheads="1"/>
            </p:cNvSpPr>
            <p:nvPr/>
          </p:nvSpPr>
          <p:spPr bwMode="auto">
            <a:xfrm>
              <a:off x="2293" y="3158"/>
              <a:ext cx="33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21" name="Rectangle 70"/>
            <p:cNvSpPr>
              <a:spLocks noChangeAspect="1" noChangeArrowheads="1"/>
            </p:cNvSpPr>
            <p:nvPr/>
          </p:nvSpPr>
          <p:spPr bwMode="auto">
            <a:xfrm>
              <a:off x="1146" y="3099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827422" name="Text Box 71"/>
            <p:cNvSpPr txBox="1">
              <a:spLocks noChangeArrowheads="1"/>
            </p:cNvSpPr>
            <p:nvPr/>
          </p:nvSpPr>
          <p:spPr bwMode="auto">
            <a:xfrm>
              <a:off x="1981" y="2177"/>
              <a:ext cx="493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DD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27423" name="Line 72"/>
            <p:cNvSpPr>
              <a:spLocks noChangeShapeType="1"/>
            </p:cNvSpPr>
            <p:nvPr/>
          </p:nvSpPr>
          <p:spPr bwMode="auto">
            <a:xfrm>
              <a:off x="1741" y="2720"/>
              <a:ext cx="0" cy="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24" name="Line 73"/>
            <p:cNvSpPr>
              <a:spLocks noChangeShapeType="1"/>
            </p:cNvSpPr>
            <p:nvPr/>
          </p:nvSpPr>
          <p:spPr bwMode="auto">
            <a:xfrm>
              <a:off x="891" y="2848"/>
              <a:ext cx="7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25" name="Line 74"/>
            <p:cNvSpPr>
              <a:spLocks noChangeShapeType="1"/>
            </p:cNvSpPr>
            <p:nvPr/>
          </p:nvSpPr>
          <p:spPr bwMode="auto">
            <a:xfrm>
              <a:off x="1686" y="2784"/>
              <a:ext cx="1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26" name="Line 75"/>
            <p:cNvSpPr>
              <a:spLocks noChangeShapeType="1"/>
            </p:cNvSpPr>
            <p:nvPr/>
          </p:nvSpPr>
          <p:spPr bwMode="auto">
            <a:xfrm>
              <a:off x="1741" y="2941"/>
              <a:ext cx="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27" name="Freeform 76"/>
            <p:cNvSpPr/>
            <p:nvPr/>
          </p:nvSpPr>
          <p:spPr bwMode="auto">
            <a:xfrm>
              <a:off x="1741" y="2190"/>
              <a:ext cx="88" cy="577"/>
            </a:xfrm>
            <a:custGeom>
              <a:avLst/>
              <a:gdLst>
                <a:gd name="T0" fmla="*/ 0 w 276"/>
                <a:gd name="T1" fmla="*/ 828 h 402"/>
                <a:gd name="T2" fmla="*/ 28 w 276"/>
                <a:gd name="T3" fmla="*/ 828 h 402"/>
                <a:gd name="T4" fmla="*/ 28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28" name="Rectangle 77"/>
            <p:cNvSpPr>
              <a:spLocks noChangeAspect="1" noChangeArrowheads="1"/>
            </p:cNvSpPr>
            <p:nvPr/>
          </p:nvSpPr>
          <p:spPr bwMode="auto">
            <a:xfrm rot="-5400000">
              <a:off x="1744" y="3237"/>
              <a:ext cx="173" cy="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7429" name="Group 78"/>
            <p:cNvGrpSpPr>
              <a:grpSpLocks noChangeAspect="1"/>
            </p:cNvGrpSpPr>
            <p:nvPr/>
          </p:nvGrpSpPr>
          <p:grpSpPr bwMode="auto">
            <a:xfrm rot="5400000" flipH="1">
              <a:off x="1017" y="2824"/>
              <a:ext cx="119" cy="57"/>
              <a:chOff x="2731" y="3282"/>
              <a:chExt cx="159" cy="76"/>
            </a:xfrm>
          </p:grpSpPr>
          <p:sp>
            <p:nvSpPr>
              <p:cNvPr id="827437" name="Line 79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54"/>
                <a:ext cx="0" cy="15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38" name="Rectangle 80"/>
              <p:cNvSpPr>
                <a:spLocks noChangeAspect="1" noChangeArrowheads="1"/>
              </p:cNvSpPr>
              <p:nvPr/>
            </p:nvSpPr>
            <p:spPr bwMode="auto">
              <a:xfrm rot="-5400000">
                <a:off x="2795" y="3228"/>
                <a:ext cx="35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39" name="Line 81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78"/>
                <a:ext cx="0" cy="1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7430" name="Rectangle 82"/>
            <p:cNvSpPr>
              <a:spLocks noChangeArrowheads="1"/>
            </p:cNvSpPr>
            <p:nvPr/>
          </p:nvSpPr>
          <p:spPr bwMode="auto">
            <a:xfrm>
              <a:off x="936" y="2875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27431" name="Rectangle 83"/>
            <p:cNvSpPr>
              <a:spLocks noChangeArrowheads="1"/>
            </p:cNvSpPr>
            <p:nvPr/>
          </p:nvSpPr>
          <p:spPr bwMode="auto">
            <a:xfrm>
              <a:off x="1952" y="2773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27432" name="Oval 84"/>
            <p:cNvSpPr>
              <a:spLocks noChangeArrowheads="1"/>
            </p:cNvSpPr>
            <p:nvPr/>
          </p:nvSpPr>
          <p:spPr bwMode="auto">
            <a:xfrm>
              <a:off x="1604" y="2691"/>
              <a:ext cx="317" cy="31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33" name="Rectangle 85"/>
            <p:cNvSpPr>
              <a:spLocks noChangeAspect="1" noChangeArrowheads="1"/>
            </p:cNvSpPr>
            <p:nvPr/>
          </p:nvSpPr>
          <p:spPr bwMode="auto">
            <a:xfrm rot="-5400000">
              <a:off x="2167" y="3262"/>
              <a:ext cx="174" cy="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34" name="Rectangle 86"/>
            <p:cNvSpPr>
              <a:spLocks noChangeArrowheads="1"/>
            </p:cNvSpPr>
            <p:nvPr/>
          </p:nvSpPr>
          <p:spPr bwMode="auto">
            <a:xfrm>
              <a:off x="1969" y="3190"/>
              <a:ext cx="29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27435" name="Line 87"/>
            <p:cNvSpPr>
              <a:spLocks noChangeShapeType="1"/>
            </p:cNvSpPr>
            <p:nvPr/>
          </p:nvSpPr>
          <p:spPr bwMode="auto">
            <a:xfrm>
              <a:off x="1741" y="2815"/>
              <a:ext cx="0" cy="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36" name="Line 88"/>
            <p:cNvSpPr>
              <a:spLocks noChangeShapeType="1"/>
            </p:cNvSpPr>
            <p:nvPr/>
          </p:nvSpPr>
          <p:spPr bwMode="auto">
            <a:xfrm>
              <a:off x="1741" y="2904"/>
              <a:ext cx="0" cy="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60032" y="3732213"/>
            <a:ext cx="3296544" cy="1835150"/>
            <a:chOff x="4860032" y="3732213"/>
            <a:chExt cx="3296544" cy="1835150"/>
          </a:xfrm>
        </p:grpSpPr>
        <p:sp>
          <p:nvSpPr>
            <p:cNvPr id="827443" name="Line 7"/>
            <p:cNvSpPr>
              <a:spLocks noChangeAspect="1" noChangeShapeType="1"/>
            </p:cNvSpPr>
            <p:nvPr/>
          </p:nvSpPr>
          <p:spPr bwMode="auto">
            <a:xfrm flipV="1">
              <a:off x="4968045" y="5434013"/>
              <a:ext cx="29599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44" name="Line 8"/>
            <p:cNvSpPr>
              <a:spLocks noChangeAspect="1" noChangeShapeType="1"/>
            </p:cNvSpPr>
            <p:nvPr/>
          </p:nvSpPr>
          <p:spPr bwMode="auto">
            <a:xfrm>
              <a:off x="6535738" y="5567363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45" name="Text Box 9"/>
            <p:cNvSpPr txBox="1">
              <a:spLocks noChangeAspect="1" noChangeArrowheads="1"/>
            </p:cNvSpPr>
            <p:nvPr/>
          </p:nvSpPr>
          <p:spPr bwMode="auto">
            <a:xfrm>
              <a:off x="4860032" y="4365625"/>
              <a:ext cx="3127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46" name="Rectangle 10"/>
            <p:cNvSpPr>
              <a:spLocks noChangeAspect="1" noChangeArrowheads="1"/>
            </p:cNvSpPr>
            <p:nvPr/>
          </p:nvSpPr>
          <p:spPr bwMode="auto">
            <a:xfrm>
              <a:off x="4872732" y="5100638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47" name="Line 11"/>
            <p:cNvSpPr>
              <a:spLocks noChangeAspect="1" noChangeShapeType="1"/>
            </p:cNvSpPr>
            <p:nvPr/>
          </p:nvSpPr>
          <p:spPr bwMode="auto">
            <a:xfrm>
              <a:off x="5891213" y="4392613"/>
              <a:ext cx="0" cy="1030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48" name="Text Box 12"/>
            <p:cNvSpPr txBox="1">
              <a:spLocks noChangeAspect="1" noChangeArrowheads="1"/>
            </p:cNvSpPr>
            <p:nvPr/>
          </p:nvSpPr>
          <p:spPr bwMode="auto">
            <a:xfrm>
              <a:off x="5900738" y="4673599"/>
              <a:ext cx="577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7449" name="Rectangle 13"/>
            <p:cNvSpPr>
              <a:spLocks noChangeAspect="1" noChangeArrowheads="1"/>
            </p:cNvSpPr>
            <p:nvPr/>
          </p:nvSpPr>
          <p:spPr bwMode="auto">
            <a:xfrm>
              <a:off x="5840413" y="4743450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0" name="Oval 14"/>
            <p:cNvSpPr>
              <a:spLocks noChangeAspect="1" noChangeArrowheads="1"/>
            </p:cNvSpPr>
            <p:nvPr/>
          </p:nvSpPr>
          <p:spPr bwMode="auto">
            <a:xfrm>
              <a:off x="6634163" y="5399088"/>
              <a:ext cx="57150" cy="571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1" name="Text Box 15"/>
            <p:cNvSpPr txBox="1">
              <a:spLocks noChangeAspect="1" noChangeArrowheads="1"/>
            </p:cNvSpPr>
            <p:nvPr/>
          </p:nvSpPr>
          <p:spPr bwMode="auto">
            <a:xfrm>
              <a:off x="7750175" y="3930650"/>
              <a:ext cx="3127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52" name="Rectangle 16"/>
            <p:cNvSpPr>
              <a:spLocks noChangeAspect="1" noChangeArrowheads="1"/>
            </p:cNvSpPr>
            <p:nvPr/>
          </p:nvSpPr>
          <p:spPr bwMode="auto">
            <a:xfrm>
              <a:off x="7767638" y="5106988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53" name="Line 17"/>
            <p:cNvSpPr>
              <a:spLocks noChangeAspect="1" noChangeShapeType="1"/>
            </p:cNvSpPr>
            <p:nvPr/>
          </p:nvSpPr>
          <p:spPr bwMode="auto">
            <a:xfrm>
              <a:off x="7672388" y="3875088"/>
              <a:ext cx="0" cy="15636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4" name="Text Box 18"/>
            <p:cNvSpPr txBox="1">
              <a:spLocks noChangeAspect="1" noChangeArrowheads="1"/>
            </p:cNvSpPr>
            <p:nvPr/>
          </p:nvSpPr>
          <p:spPr bwMode="auto">
            <a:xfrm>
              <a:off x="7272300" y="4745038"/>
              <a:ext cx="57626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55" name="Rectangle 19"/>
            <p:cNvSpPr>
              <a:spLocks noChangeAspect="1" noChangeArrowheads="1"/>
            </p:cNvSpPr>
            <p:nvPr/>
          </p:nvSpPr>
          <p:spPr bwMode="auto">
            <a:xfrm>
              <a:off x="7620000" y="4465638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6" name="Line 20"/>
            <p:cNvSpPr>
              <a:spLocks noChangeAspect="1" noChangeShapeType="1"/>
            </p:cNvSpPr>
            <p:nvPr/>
          </p:nvSpPr>
          <p:spPr bwMode="auto">
            <a:xfrm>
              <a:off x="6491288" y="4314825"/>
              <a:ext cx="0" cy="309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7" name="Freeform 21"/>
            <p:cNvSpPr>
              <a:spLocks noChangeAspect="1"/>
            </p:cNvSpPr>
            <p:nvPr/>
          </p:nvSpPr>
          <p:spPr bwMode="auto">
            <a:xfrm>
              <a:off x="6491288" y="3875088"/>
              <a:ext cx="171450" cy="515938"/>
            </a:xfrm>
            <a:custGeom>
              <a:avLst/>
              <a:gdLst>
                <a:gd name="T0" fmla="*/ 0 w 276"/>
                <a:gd name="T1" fmla="*/ 263 h 402"/>
                <a:gd name="T2" fmla="*/ 42 w 276"/>
                <a:gd name="T3" fmla="*/ 263 h 402"/>
                <a:gd name="T4" fmla="*/ 42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8" name="Freeform 22"/>
            <p:cNvSpPr>
              <a:spLocks noChangeAspect="1"/>
            </p:cNvSpPr>
            <p:nvPr/>
          </p:nvSpPr>
          <p:spPr bwMode="auto">
            <a:xfrm flipV="1">
              <a:off x="6491288" y="4548188"/>
              <a:ext cx="171450" cy="1019175"/>
            </a:xfrm>
            <a:custGeom>
              <a:avLst/>
              <a:gdLst>
                <a:gd name="T0" fmla="*/ 0 w 276"/>
                <a:gd name="T1" fmla="*/ 1025 h 402"/>
                <a:gd name="T2" fmla="*/ 42 w 276"/>
                <a:gd name="T3" fmla="*/ 1025 h 402"/>
                <a:gd name="T4" fmla="*/ 42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59" name="Line 23"/>
            <p:cNvSpPr>
              <a:spLocks noChangeAspect="1" noChangeShapeType="1"/>
            </p:cNvSpPr>
            <p:nvPr/>
          </p:nvSpPr>
          <p:spPr bwMode="auto">
            <a:xfrm>
              <a:off x="4968045" y="4394200"/>
              <a:ext cx="1505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60" name="Rectangle 24"/>
            <p:cNvSpPr>
              <a:spLocks noChangeAspect="1" noChangeArrowheads="1"/>
            </p:cNvSpPr>
            <p:nvPr/>
          </p:nvSpPr>
          <p:spPr bwMode="auto">
            <a:xfrm>
              <a:off x="5930900" y="4016375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61" name="Rectangle 25"/>
            <p:cNvSpPr>
              <a:spLocks noChangeAspect="1" noChangeArrowheads="1"/>
            </p:cNvSpPr>
            <p:nvPr/>
          </p:nvSpPr>
          <p:spPr bwMode="auto">
            <a:xfrm>
              <a:off x="6372225" y="3732213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62" name="Rectangle 26"/>
            <p:cNvSpPr>
              <a:spLocks noChangeAspect="1" noChangeArrowheads="1"/>
            </p:cNvSpPr>
            <p:nvPr/>
          </p:nvSpPr>
          <p:spPr bwMode="auto">
            <a:xfrm>
              <a:off x="6350000" y="4673600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827463" name="Rectangle 27"/>
            <p:cNvSpPr>
              <a:spLocks noChangeAspect="1" noChangeArrowheads="1"/>
            </p:cNvSpPr>
            <p:nvPr/>
          </p:nvSpPr>
          <p:spPr bwMode="auto">
            <a:xfrm>
              <a:off x="4879082" y="4767263"/>
              <a:ext cx="3714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827464" name="Rectangle 28"/>
            <p:cNvSpPr>
              <a:spLocks noChangeAspect="1" noChangeArrowheads="1"/>
            </p:cNvSpPr>
            <p:nvPr/>
          </p:nvSpPr>
          <p:spPr bwMode="auto">
            <a:xfrm>
              <a:off x="7748588" y="4614863"/>
              <a:ext cx="40798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827465" name="Line 29"/>
            <p:cNvSpPr>
              <a:spLocks noChangeAspect="1" noChangeShapeType="1"/>
            </p:cNvSpPr>
            <p:nvPr/>
          </p:nvSpPr>
          <p:spPr bwMode="auto">
            <a:xfrm>
              <a:off x="6662738" y="3875088"/>
              <a:ext cx="12160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66" name="Line 30"/>
            <p:cNvSpPr>
              <a:spLocks noChangeAspect="1" noChangeShapeType="1"/>
            </p:cNvSpPr>
            <p:nvPr/>
          </p:nvSpPr>
          <p:spPr bwMode="auto">
            <a:xfrm>
              <a:off x="7150100" y="3870325"/>
              <a:ext cx="0" cy="1573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67" name="Rectangle 31"/>
            <p:cNvSpPr>
              <a:spLocks noChangeAspect="1" noChangeArrowheads="1"/>
            </p:cNvSpPr>
            <p:nvPr/>
          </p:nvSpPr>
          <p:spPr bwMode="auto">
            <a:xfrm>
              <a:off x="7099300" y="4483100"/>
              <a:ext cx="104775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7468" name="Rectangle 32"/>
            <p:cNvSpPr>
              <a:spLocks noChangeAspect="1" noChangeArrowheads="1"/>
            </p:cNvSpPr>
            <p:nvPr/>
          </p:nvSpPr>
          <p:spPr bwMode="auto">
            <a:xfrm>
              <a:off x="6769100" y="4748213"/>
              <a:ext cx="4476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grpSp>
          <p:nvGrpSpPr>
            <p:cNvPr id="827470" name="Group 34"/>
            <p:cNvGrpSpPr/>
            <p:nvPr/>
          </p:nvGrpSpPr>
          <p:grpSpPr bwMode="auto">
            <a:xfrm flipV="1">
              <a:off x="6315075" y="4144963"/>
              <a:ext cx="485775" cy="485775"/>
              <a:chOff x="4348" y="2382"/>
              <a:chExt cx="306" cy="306"/>
            </a:xfrm>
          </p:grpSpPr>
          <p:sp>
            <p:nvSpPr>
              <p:cNvPr id="827471" name="Oval 35"/>
              <p:cNvSpPr>
                <a:spLocks noChangeAspect="1" noChangeArrowheads="1"/>
              </p:cNvSpPr>
              <p:nvPr/>
            </p:nvSpPr>
            <p:spPr bwMode="auto">
              <a:xfrm>
                <a:off x="4348" y="2382"/>
                <a:ext cx="306" cy="30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72" name="Line 36"/>
              <p:cNvSpPr>
                <a:spLocks noChangeAspect="1" noChangeShapeType="1"/>
              </p:cNvSpPr>
              <p:nvPr/>
            </p:nvSpPr>
            <p:spPr bwMode="auto">
              <a:xfrm>
                <a:off x="4473" y="2597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73" name="Line 37"/>
              <p:cNvSpPr>
                <a:spLocks noChangeShapeType="1"/>
              </p:cNvSpPr>
              <p:nvPr/>
            </p:nvSpPr>
            <p:spPr bwMode="auto">
              <a:xfrm>
                <a:off x="4353" y="2530"/>
                <a:ext cx="7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74" name="Line 38"/>
              <p:cNvSpPr>
                <a:spLocks noChangeAspect="1" noChangeShapeType="1"/>
              </p:cNvSpPr>
              <p:nvPr/>
            </p:nvSpPr>
            <p:spPr bwMode="auto">
              <a:xfrm>
                <a:off x="4423" y="2473"/>
                <a:ext cx="0" cy="12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75" name="Line 39"/>
              <p:cNvSpPr>
                <a:spLocks noChangeAspect="1" noChangeShapeType="1"/>
              </p:cNvSpPr>
              <p:nvPr/>
            </p:nvSpPr>
            <p:spPr bwMode="auto">
              <a:xfrm>
                <a:off x="4477" y="2630"/>
                <a:ext cx="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76" name="Freeform 40"/>
              <p:cNvSpPr/>
              <p:nvPr/>
            </p:nvSpPr>
            <p:spPr bwMode="auto">
              <a:xfrm>
                <a:off x="4477" y="2408"/>
                <a:ext cx="89" cy="48"/>
              </a:xfrm>
              <a:custGeom>
                <a:avLst/>
                <a:gdLst>
                  <a:gd name="T0" fmla="*/ 0 w 276"/>
                  <a:gd name="T1" fmla="*/ 6 h 402"/>
                  <a:gd name="T2" fmla="*/ 29 w 276"/>
                  <a:gd name="T3" fmla="*/ 6 h 402"/>
                  <a:gd name="T4" fmla="*/ 29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77" name="Freeform 41"/>
              <p:cNvSpPr/>
              <p:nvPr/>
            </p:nvSpPr>
            <p:spPr bwMode="auto">
              <a:xfrm flipV="1">
                <a:off x="4468" y="2537"/>
                <a:ext cx="98" cy="142"/>
              </a:xfrm>
              <a:custGeom>
                <a:avLst/>
                <a:gdLst>
                  <a:gd name="T0" fmla="*/ 0 w 276"/>
                  <a:gd name="T1" fmla="*/ 50 h 402"/>
                  <a:gd name="T2" fmla="*/ 35 w 276"/>
                  <a:gd name="T3" fmla="*/ 50 h 402"/>
                  <a:gd name="T4" fmla="*/ 35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7478" name="Line 42"/>
              <p:cNvSpPr>
                <a:spLocks noChangeAspect="1" noChangeShapeType="1"/>
              </p:cNvSpPr>
              <p:nvPr/>
            </p:nvSpPr>
            <p:spPr bwMode="auto">
              <a:xfrm>
                <a:off x="4473" y="2509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79" name="Line 43"/>
              <p:cNvSpPr>
                <a:spLocks noChangeAspect="1" noChangeShapeType="1"/>
              </p:cNvSpPr>
              <p:nvPr/>
            </p:nvSpPr>
            <p:spPr bwMode="auto">
              <a:xfrm>
                <a:off x="4473" y="2426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0" name="Line 11"/>
            <p:cNvSpPr>
              <a:spLocks noChangeAspect="1" noChangeShapeType="1"/>
            </p:cNvSpPr>
            <p:nvPr/>
          </p:nvSpPr>
          <p:spPr bwMode="auto">
            <a:xfrm>
              <a:off x="5459413" y="4396487"/>
              <a:ext cx="0" cy="1030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Rectangle 13"/>
            <p:cNvSpPr>
              <a:spLocks noChangeAspect="1" noChangeArrowheads="1"/>
            </p:cNvSpPr>
            <p:nvPr/>
          </p:nvSpPr>
          <p:spPr bwMode="auto">
            <a:xfrm>
              <a:off x="5408613" y="4747324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Text Box 12"/>
            <p:cNvSpPr txBox="1">
              <a:spLocks noChangeAspect="1" noChangeArrowheads="1"/>
            </p:cNvSpPr>
            <p:nvPr/>
          </p:nvSpPr>
          <p:spPr bwMode="auto">
            <a:xfrm>
              <a:off x="5449565" y="4652963"/>
              <a:ext cx="577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7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7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73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7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7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0" grpId="0" autoUpdateAnimBg="0" build="p"/>
      <p:bldP spid="227331" grpId="0" autoUpdateAnimBg="0" build="p"/>
      <p:bldP spid="227332" grpId="0" advAuto="0" autoUpdateAnimBg="0" build="p"/>
      <p:bldP spid="227333" grpId="0" animBg="1"/>
      <p:bldP spid="8274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29" name="Rectangle 5"/>
          <p:cNvSpPr>
            <a:spLocks noChangeArrowheads="1"/>
          </p:cNvSpPr>
          <p:nvPr/>
        </p:nvSpPr>
        <p:spPr bwMode="auto">
          <a:xfrm>
            <a:off x="546583" y="576996"/>
            <a:ext cx="43053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</a:rPr>
              <a:t>(2)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/>
                <a:cs typeface="楷体_GB2312"/>
              </a:rPr>
              <a:t>求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O</a:t>
            </a:r>
            <a:endParaRPr kumimoji="1" lang="en-US" altLang="zh-CN" sz="2400" b="1" baseline="-25000" noProof="1">
              <a:latin typeface="Times New Roman" panose="02020603050405020304" pitchFamily="18" charset="0"/>
            </a:endParaRPr>
          </a:p>
        </p:txBody>
      </p:sp>
      <p:sp>
        <p:nvSpPr>
          <p:cNvPr id="228358" name="AutoShape 6"/>
          <p:cNvSpPr>
            <a:spLocks noChangeArrowheads="1"/>
          </p:cNvSpPr>
          <p:nvPr/>
        </p:nvSpPr>
        <p:spPr bwMode="auto">
          <a:xfrm rot="5400000">
            <a:off x="6465887" y="3608388"/>
            <a:ext cx="569913" cy="173038"/>
          </a:xfrm>
          <a:prstGeom prst="notchedRightArrow">
            <a:avLst>
              <a:gd name="adj1" fmla="val 50000"/>
              <a:gd name="adj2" fmla="val 82339"/>
            </a:avLst>
          </a:prstGeom>
          <a:gradFill rotWithShape="1">
            <a:gsLst>
              <a:gs pos="0">
                <a:srgbClr val="FFFF99"/>
              </a:gs>
              <a:gs pos="100000">
                <a:srgbClr val="FF00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831772" y="2067053"/>
                <a:ext cx="193341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2" y="2067053"/>
                <a:ext cx="1933414" cy="399405"/>
              </a:xfrm>
              <a:prstGeom prst="rect">
                <a:avLst/>
              </a:prstGeom>
              <a:blipFill rotWithShape="1">
                <a:blip r:embed="rId1"/>
                <a:stretch>
                  <a:fillRect l="-29" t="-32" r="20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/>
              <p:cNvSpPr txBox="1"/>
              <p:nvPr/>
            </p:nvSpPr>
            <p:spPr>
              <a:xfrm>
                <a:off x="860980" y="1382713"/>
                <a:ext cx="2719975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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0" y="1382713"/>
                <a:ext cx="2719975" cy="399405"/>
              </a:xfrm>
              <a:prstGeom prst="rect">
                <a:avLst/>
              </a:prstGeom>
              <a:blipFill rotWithShape="1">
                <a:blip r:embed="rId2"/>
                <a:stretch>
                  <a:fillRect l="-20" t="-80" r="-857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1216506" y="2623253"/>
                <a:ext cx="3167085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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06" y="2623253"/>
                <a:ext cx="3167085" cy="399405"/>
              </a:xfrm>
              <a:prstGeom prst="rect">
                <a:avLst/>
              </a:prstGeom>
              <a:blipFill rotWithShape="1">
                <a:blip r:embed="rId3"/>
                <a:stretch>
                  <a:fillRect l="-15" t="-17" r="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本框 112"/>
              <p:cNvSpPr txBox="1"/>
              <p:nvPr/>
            </p:nvSpPr>
            <p:spPr>
              <a:xfrm>
                <a:off x="622153" y="3398768"/>
                <a:ext cx="4234493" cy="832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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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3" y="3398768"/>
                <a:ext cx="4234493" cy="832279"/>
              </a:xfrm>
              <a:prstGeom prst="rect">
                <a:avLst/>
              </a:prstGeom>
              <a:blipFill rotWithShape="1">
                <a:blip r:embed="rId4"/>
                <a:stretch>
                  <a:fillRect l="-12" t="-30" r="-77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文本框 113"/>
              <p:cNvSpPr txBox="1"/>
              <p:nvPr/>
            </p:nvSpPr>
            <p:spPr>
              <a:xfrm>
                <a:off x="835057" y="5664536"/>
                <a:ext cx="1559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CN" sz="2400" b="1" i="1" dirty="0">
                          <a:latin typeface="Times New Roman" panose="020206030504050203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CN" sz="2400" b="1" baseline="-25000" dirty="0">
                          <a:latin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CN" sz="2400" b="1" dirty="0">
                          <a:latin typeface="Times New Roman" panose="02020603050405020304" pitchFamily="18" charset="0"/>
                        </a:rPr>
                        <m:t>//</m:t>
                      </m:r>
                      <m:r>
                        <m:rPr>
                          <m:nor/>
                        </m:rPr>
                        <a:rPr kumimoji="1" lang="en-US" altLang="zh-CN" sz="2400" b="1" i="1" dirty="0">
                          <a:latin typeface="Times New Roman" panose="020206030504050203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CN" sz="2400" b="1" baseline="-25000" dirty="0">
                          <a:latin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7" y="5664536"/>
                <a:ext cx="155991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" t="-91" r="-993" b="-15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文本框 114"/>
              <p:cNvSpPr txBox="1"/>
              <p:nvPr/>
            </p:nvSpPr>
            <p:spPr>
              <a:xfrm>
                <a:off x="1895220" y="4539978"/>
                <a:ext cx="2419252" cy="781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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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20" y="4539978"/>
                <a:ext cx="2419252" cy="781561"/>
              </a:xfrm>
              <a:prstGeom prst="rect">
                <a:avLst/>
              </a:prstGeom>
              <a:blipFill rotWithShape="1">
                <a:blip r:embed="rId6"/>
                <a:stretch>
                  <a:fillRect l="-16" t="-46" r="-960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组合 115"/>
          <p:cNvGrpSpPr/>
          <p:nvPr/>
        </p:nvGrpSpPr>
        <p:grpSpPr>
          <a:xfrm>
            <a:off x="5433566" y="1093657"/>
            <a:ext cx="3296544" cy="1835150"/>
            <a:chOff x="4860032" y="3732213"/>
            <a:chExt cx="3296544" cy="1835150"/>
          </a:xfrm>
        </p:grpSpPr>
        <p:sp>
          <p:nvSpPr>
            <p:cNvPr id="117" name="Line 7"/>
            <p:cNvSpPr>
              <a:spLocks noChangeAspect="1" noChangeShapeType="1"/>
            </p:cNvSpPr>
            <p:nvPr/>
          </p:nvSpPr>
          <p:spPr bwMode="auto">
            <a:xfrm flipV="1">
              <a:off x="4968045" y="5434013"/>
              <a:ext cx="29599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8"/>
            <p:cNvSpPr>
              <a:spLocks noChangeAspect="1" noChangeShapeType="1"/>
            </p:cNvSpPr>
            <p:nvPr/>
          </p:nvSpPr>
          <p:spPr bwMode="auto">
            <a:xfrm>
              <a:off x="6535738" y="5567363"/>
              <a:ext cx="260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Text Box 9"/>
            <p:cNvSpPr txBox="1">
              <a:spLocks noChangeAspect="1" noChangeArrowheads="1"/>
            </p:cNvSpPr>
            <p:nvPr/>
          </p:nvSpPr>
          <p:spPr bwMode="auto">
            <a:xfrm>
              <a:off x="4860032" y="4365625"/>
              <a:ext cx="3127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0" name="Rectangle 10"/>
            <p:cNvSpPr>
              <a:spLocks noChangeAspect="1" noChangeArrowheads="1"/>
            </p:cNvSpPr>
            <p:nvPr/>
          </p:nvSpPr>
          <p:spPr bwMode="auto">
            <a:xfrm>
              <a:off x="4872732" y="5100638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1" name="Line 11"/>
            <p:cNvSpPr>
              <a:spLocks noChangeAspect="1" noChangeShapeType="1"/>
            </p:cNvSpPr>
            <p:nvPr/>
          </p:nvSpPr>
          <p:spPr bwMode="auto">
            <a:xfrm>
              <a:off x="5891213" y="4392613"/>
              <a:ext cx="0" cy="1030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Text Box 12"/>
            <p:cNvSpPr txBox="1">
              <a:spLocks noChangeAspect="1" noChangeArrowheads="1"/>
            </p:cNvSpPr>
            <p:nvPr/>
          </p:nvSpPr>
          <p:spPr bwMode="auto">
            <a:xfrm>
              <a:off x="5900738" y="4673599"/>
              <a:ext cx="577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23" name="Rectangle 13"/>
            <p:cNvSpPr>
              <a:spLocks noChangeAspect="1" noChangeArrowheads="1"/>
            </p:cNvSpPr>
            <p:nvPr/>
          </p:nvSpPr>
          <p:spPr bwMode="auto">
            <a:xfrm>
              <a:off x="5840413" y="4743450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Oval 14"/>
            <p:cNvSpPr>
              <a:spLocks noChangeAspect="1" noChangeArrowheads="1"/>
            </p:cNvSpPr>
            <p:nvPr/>
          </p:nvSpPr>
          <p:spPr bwMode="auto">
            <a:xfrm>
              <a:off x="6634163" y="5399088"/>
              <a:ext cx="57150" cy="571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Text Box 15"/>
            <p:cNvSpPr txBox="1">
              <a:spLocks noChangeAspect="1" noChangeArrowheads="1"/>
            </p:cNvSpPr>
            <p:nvPr/>
          </p:nvSpPr>
          <p:spPr bwMode="auto">
            <a:xfrm>
              <a:off x="7750175" y="3930650"/>
              <a:ext cx="3127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6" name="Rectangle 16"/>
            <p:cNvSpPr>
              <a:spLocks noChangeAspect="1" noChangeArrowheads="1"/>
            </p:cNvSpPr>
            <p:nvPr/>
          </p:nvSpPr>
          <p:spPr bwMode="auto">
            <a:xfrm>
              <a:off x="7767638" y="5106988"/>
              <a:ext cx="3111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–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7" name="Line 17"/>
            <p:cNvSpPr>
              <a:spLocks noChangeAspect="1" noChangeShapeType="1"/>
            </p:cNvSpPr>
            <p:nvPr/>
          </p:nvSpPr>
          <p:spPr bwMode="auto">
            <a:xfrm>
              <a:off x="7672388" y="3875088"/>
              <a:ext cx="0" cy="15636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Text Box 18"/>
            <p:cNvSpPr txBox="1">
              <a:spLocks noChangeAspect="1" noChangeArrowheads="1"/>
            </p:cNvSpPr>
            <p:nvPr/>
          </p:nvSpPr>
          <p:spPr bwMode="auto">
            <a:xfrm>
              <a:off x="7272300" y="4745038"/>
              <a:ext cx="57626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9" name="Rectangle 19"/>
            <p:cNvSpPr>
              <a:spLocks noChangeAspect="1" noChangeArrowheads="1"/>
            </p:cNvSpPr>
            <p:nvPr/>
          </p:nvSpPr>
          <p:spPr bwMode="auto">
            <a:xfrm>
              <a:off x="7620000" y="4465638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Line 20"/>
            <p:cNvSpPr>
              <a:spLocks noChangeAspect="1" noChangeShapeType="1"/>
            </p:cNvSpPr>
            <p:nvPr/>
          </p:nvSpPr>
          <p:spPr bwMode="auto">
            <a:xfrm>
              <a:off x="6491288" y="4314825"/>
              <a:ext cx="0" cy="309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1" name="Freeform 21"/>
            <p:cNvSpPr>
              <a:spLocks noChangeAspect="1"/>
            </p:cNvSpPr>
            <p:nvPr/>
          </p:nvSpPr>
          <p:spPr bwMode="auto">
            <a:xfrm>
              <a:off x="6491288" y="3875088"/>
              <a:ext cx="171450" cy="515938"/>
            </a:xfrm>
            <a:custGeom>
              <a:avLst/>
              <a:gdLst>
                <a:gd name="T0" fmla="*/ 0 w 276"/>
                <a:gd name="T1" fmla="*/ 263 h 402"/>
                <a:gd name="T2" fmla="*/ 42 w 276"/>
                <a:gd name="T3" fmla="*/ 263 h 402"/>
                <a:gd name="T4" fmla="*/ 42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Freeform 22"/>
            <p:cNvSpPr>
              <a:spLocks noChangeAspect="1"/>
            </p:cNvSpPr>
            <p:nvPr/>
          </p:nvSpPr>
          <p:spPr bwMode="auto">
            <a:xfrm flipV="1">
              <a:off x="6491288" y="4548188"/>
              <a:ext cx="171450" cy="1019175"/>
            </a:xfrm>
            <a:custGeom>
              <a:avLst/>
              <a:gdLst>
                <a:gd name="T0" fmla="*/ 0 w 276"/>
                <a:gd name="T1" fmla="*/ 1025 h 402"/>
                <a:gd name="T2" fmla="*/ 42 w 276"/>
                <a:gd name="T3" fmla="*/ 1025 h 402"/>
                <a:gd name="T4" fmla="*/ 42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Line 23"/>
            <p:cNvSpPr>
              <a:spLocks noChangeAspect="1" noChangeShapeType="1"/>
            </p:cNvSpPr>
            <p:nvPr/>
          </p:nvSpPr>
          <p:spPr bwMode="auto">
            <a:xfrm>
              <a:off x="4968045" y="4394200"/>
              <a:ext cx="15057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" name="Rectangle 24"/>
            <p:cNvSpPr>
              <a:spLocks noChangeAspect="1" noChangeArrowheads="1"/>
            </p:cNvSpPr>
            <p:nvPr/>
          </p:nvSpPr>
          <p:spPr bwMode="auto">
            <a:xfrm>
              <a:off x="5930900" y="4016375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5" name="Rectangle 25"/>
            <p:cNvSpPr>
              <a:spLocks noChangeAspect="1" noChangeArrowheads="1"/>
            </p:cNvSpPr>
            <p:nvPr/>
          </p:nvSpPr>
          <p:spPr bwMode="auto">
            <a:xfrm>
              <a:off x="6372225" y="3732213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6" name="Rectangle 26"/>
            <p:cNvSpPr>
              <a:spLocks noChangeAspect="1" noChangeArrowheads="1"/>
            </p:cNvSpPr>
            <p:nvPr/>
          </p:nvSpPr>
          <p:spPr bwMode="auto">
            <a:xfrm>
              <a:off x="6350000" y="4673600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7" name="Rectangle 27"/>
            <p:cNvSpPr>
              <a:spLocks noChangeAspect="1" noChangeArrowheads="1"/>
            </p:cNvSpPr>
            <p:nvPr/>
          </p:nvSpPr>
          <p:spPr bwMode="auto">
            <a:xfrm>
              <a:off x="4879082" y="4767263"/>
              <a:ext cx="3714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38" name="Rectangle 28"/>
            <p:cNvSpPr>
              <a:spLocks noChangeAspect="1" noChangeArrowheads="1"/>
            </p:cNvSpPr>
            <p:nvPr/>
          </p:nvSpPr>
          <p:spPr bwMode="auto">
            <a:xfrm>
              <a:off x="7748588" y="4614863"/>
              <a:ext cx="40798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39" name="Line 29"/>
            <p:cNvSpPr>
              <a:spLocks noChangeAspect="1" noChangeShapeType="1"/>
            </p:cNvSpPr>
            <p:nvPr/>
          </p:nvSpPr>
          <p:spPr bwMode="auto">
            <a:xfrm>
              <a:off x="6662738" y="3875088"/>
              <a:ext cx="12160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30"/>
            <p:cNvSpPr>
              <a:spLocks noChangeAspect="1" noChangeShapeType="1"/>
            </p:cNvSpPr>
            <p:nvPr/>
          </p:nvSpPr>
          <p:spPr bwMode="auto">
            <a:xfrm>
              <a:off x="7150100" y="3870325"/>
              <a:ext cx="0" cy="1573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1" name="Rectangle 31"/>
            <p:cNvSpPr>
              <a:spLocks noChangeAspect="1" noChangeArrowheads="1"/>
            </p:cNvSpPr>
            <p:nvPr/>
          </p:nvSpPr>
          <p:spPr bwMode="auto">
            <a:xfrm>
              <a:off x="7099300" y="4483100"/>
              <a:ext cx="104775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" name="Rectangle 32"/>
            <p:cNvSpPr>
              <a:spLocks noChangeAspect="1" noChangeArrowheads="1"/>
            </p:cNvSpPr>
            <p:nvPr/>
          </p:nvSpPr>
          <p:spPr bwMode="auto">
            <a:xfrm>
              <a:off x="6769100" y="4748213"/>
              <a:ext cx="447675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grpSp>
          <p:nvGrpSpPr>
            <p:cNvPr id="143" name="Group 34"/>
            <p:cNvGrpSpPr/>
            <p:nvPr/>
          </p:nvGrpSpPr>
          <p:grpSpPr bwMode="auto">
            <a:xfrm flipV="1">
              <a:off x="6315075" y="4144963"/>
              <a:ext cx="485775" cy="485775"/>
              <a:chOff x="4348" y="2382"/>
              <a:chExt cx="306" cy="306"/>
            </a:xfrm>
          </p:grpSpPr>
          <p:sp>
            <p:nvSpPr>
              <p:cNvPr id="147" name="Oval 35"/>
              <p:cNvSpPr>
                <a:spLocks noChangeAspect="1" noChangeArrowheads="1"/>
              </p:cNvSpPr>
              <p:nvPr/>
            </p:nvSpPr>
            <p:spPr bwMode="auto">
              <a:xfrm>
                <a:off x="4348" y="2382"/>
                <a:ext cx="306" cy="30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Line 36"/>
              <p:cNvSpPr>
                <a:spLocks noChangeAspect="1" noChangeShapeType="1"/>
              </p:cNvSpPr>
              <p:nvPr/>
            </p:nvSpPr>
            <p:spPr bwMode="auto">
              <a:xfrm>
                <a:off x="4473" y="2597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37"/>
              <p:cNvSpPr>
                <a:spLocks noChangeShapeType="1"/>
              </p:cNvSpPr>
              <p:nvPr/>
            </p:nvSpPr>
            <p:spPr bwMode="auto">
              <a:xfrm>
                <a:off x="4353" y="2530"/>
                <a:ext cx="7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38"/>
              <p:cNvSpPr>
                <a:spLocks noChangeAspect="1" noChangeShapeType="1"/>
              </p:cNvSpPr>
              <p:nvPr/>
            </p:nvSpPr>
            <p:spPr bwMode="auto">
              <a:xfrm>
                <a:off x="4423" y="2473"/>
                <a:ext cx="0" cy="12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Line 39"/>
              <p:cNvSpPr>
                <a:spLocks noChangeAspect="1" noChangeShapeType="1"/>
              </p:cNvSpPr>
              <p:nvPr/>
            </p:nvSpPr>
            <p:spPr bwMode="auto">
              <a:xfrm>
                <a:off x="4477" y="2630"/>
                <a:ext cx="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/>
            </p:nvSpPr>
            <p:spPr bwMode="auto">
              <a:xfrm>
                <a:off x="4477" y="2408"/>
                <a:ext cx="89" cy="48"/>
              </a:xfrm>
              <a:custGeom>
                <a:avLst/>
                <a:gdLst>
                  <a:gd name="T0" fmla="*/ 0 w 276"/>
                  <a:gd name="T1" fmla="*/ 6 h 402"/>
                  <a:gd name="T2" fmla="*/ 29 w 276"/>
                  <a:gd name="T3" fmla="*/ 6 h 402"/>
                  <a:gd name="T4" fmla="*/ 29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/>
            </p:nvSpPr>
            <p:spPr bwMode="auto">
              <a:xfrm flipV="1">
                <a:off x="4468" y="2537"/>
                <a:ext cx="98" cy="142"/>
              </a:xfrm>
              <a:custGeom>
                <a:avLst/>
                <a:gdLst>
                  <a:gd name="T0" fmla="*/ 0 w 276"/>
                  <a:gd name="T1" fmla="*/ 50 h 402"/>
                  <a:gd name="T2" fmla="*/ 35 w 276"/>
                  <a:gd name="T3" fmla="*/ 50 h 402"/>
                  <a:gd name="T4" fmla="*/ 35 w 276"/>
                  <a:gd name="T5" fmla="*/ 0 h 402"/>
                  <a:gd name="T6" fmla="*/ 0 60000 65536"/>
                  <a:gd name="T7" fmla="*/ 0 60000 65536"/>
                  <a:gd name="T8" fmla="*/ 0 60000 65536"/>
                  <a:gd name="T9" fmla="*/ 0 w 276"/>
                  <a:gd name="T10" fmla="*/ 0 h 402"/>
                  <a:gd name="T11" fmla="*/ 276 w 276"/>
                  <a:gd name="T12" fmla="*/ 402 h 40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6" h="402">
                    <a:moveTo>
                      <a:pt x="0" y="402"/>
                    </a:moveTo>
                    <a:lnTo>
                      <a:pt x="276" y="402"/>
                    </a:lnTo>
                    <a:lnTo>
                      <a:pt x="276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" name="Line 42"/>
              <p:cNvSpPr>
                <a:spLocks noChangeAspect="1" noChangeShapeType="1"/>
              </p:cNvSpPr>
              <p:nvPr/>
            </p:nvSpPr>
            <p:spPr bwMode="auto">
              <a:xfrm>
                <a:off x="4473" y="2509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Line 43"/>
              <p:cNvSpPr>
                <a:spLocks noChangeAspect="1" noChangeShapeType="1"/>
              </p:cNvSpPr>
              <p:nvPr/>
            </p:nvSpPr>
            <p:spPr bwMode="auto">
              <a:xfrm>
                <a:off x="4473" y="2426"/>
                <a:ext cx="0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4" name="Line 11"/>
            <p:cNvSpPr>
              <a:spLocks noChangeAspect="1" noChangeShapeType="1"/>
            </p:cNvSpPr>
            <p:nvPr/>
          </p:nvSpPr>
          <p:spPr bwMode="auto">
            <a:xfrm>
              <a:off x="5459413" y="4396487"/>
              <a:ext cx="0" cy="1030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" name="Rectangle 13"/>
            <p:cNvSpPr>
              <a:spLocks noChangeAspect="1" noChangeArrowheads="1"/>
            </p:cNvSpPr>
            <p:nvPr/>
          </p:nvSpPr>
          <p:spPr bwMode="auto">
            <a:xfrm>
              <a:off x="5408613" y="4747324"/>
              <a:ext cx="103188" cy="27463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Text Box 12"/>
            <p:cNvSpPr txBox="1">
              <a:spLocks noChangeAspect="1" noChangeArrowheads="1"/>
            </p:cNvSpPr>
            <p:nvPr/>
          </p:nvSpPr>
          <p:spPr bwMode="auto">
            <a:xfrm>
              <a:off x="5449565" y="4652963"/>
              <a:ext cx="577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038548" y="4151781"/>
            <a:ext cx="3938247" cy="2133527"/>
            <a:chOff x="4213375" y="4083050"/>
            <a:chExt cx="3938247" cy="2133527"/>
          </a:xfrm>
        </p:grpSpPr>
        <p:sp>
          <p:nvSpPr>
            <p:cNvPr id="157" name="Text Box 61"/>
            <p:cNvSpPr txBox="1">
              <a:spLocks noChangeArrowheads="1"/>
            </p:cNvSpPr>
            <p:nvPr/>
          </p:nvSpPr>
          <p:spPr bwMode="auto">
            <a:xfrm>
              <a:off x="4295826" y="5003996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本框 157"/>
                <p:cNvSpPr txBox="1"/>
                <p:nvPr/>
              </p:nvSpPr>
              <p:spPr>
                <a:xfrm>
                  <a:off x="5482408" y="4151781"/>
                  <a:ext cx="819968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8" name="文本框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408" y="4151781"/>
                  <a:ext cx="819968" cy="299569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文本框 158"/>
                <p:cNvSpPr txBox="1"/>
                <p:nvPr/>
              </p:nvSpPr>
              <p:spPr>
                <a:xfrm>
                  <a:off x="5675724" y="4779638"/>
                  <a:ext cx="683712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9" name="文本框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724" y="4779638"/>
                  <a:ext cx="683712" cy="299569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Freeform 48"/>
            <p:cNvSpPr/>
            <p:nvPr/>
          </p:nvSpPr>
          <p:spPr bwMode="auto">
            <a:xfrm>
              <a:off x="6386514" y="4484688"/>
              <a:ext cx="1458499" cy="1360488"/>
            </a:xfrm>
            <a:custGeom>
              <a:avLst/>
              <a:gdLst>
                <a:gd name="T0" fmla="*/ 0 w 820"/>
                <a:gd name="T1" fmla="*/ 3600 h 204"/>
                <a:gd name="T2" fmla="*/ 0 w 820"/>
                <a:gd name="T3" fmla="*/ 0 h 204"/>
                <a:gd name="T4" fmla="*/ 2686 w 820"/>
                <a:gd name="T5" fmla="*/ 0 h 204"/>
                <a:gd name="T6" fmla="*/ 0 60000 65536"/>
                <a:gd name="T7" fmla="*/ 0 60000 65536"/>
                <a:gd name="T8" fmla="*/ 0 60000 65536"/>
                <a:gd name="T9" fmla="*/ 0 w 820"/>
                <a:gd name="T10" fmla="*/ 0 h 204"/>
                <a:gd name="T11" fmla="*/ 820 w 820"/>
                <a:gd name="T12" fmla="*/ 204 h 2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0" h="204">
                  <a:moveTo>
                    <a:pt x="0" y="204"/>
                  </a:moveTo>
                  <a:lnTo>
                    <a:pt x="0" y="0"/>
                  </a:lnTo>
                  <a:lnTo>
                    <a:pt x="820" y="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1" name="Group 49"/>
            <p:cNvGrpSpPr/>
            <p:nvPr/>
          </p:nvGrpSpPr>
          <p:grpSpPr bwMode="auto">
            <a:xfrm flipV="1">
              <a:off x="6203951" y="4840053"/>
              <a:ext cx="374650" cy="692150"/>
              <a:chOff x="3375" y="3066"/>
              <a:chExt cx="236" cy="436"/>
            </a:xfrm>
          </p:grpSpPr>
          <p:sp>
            <p:nvSpPr>
              <p:cNvPr id="187" name="AutoShape 50"/>
              <p:cNvSpPr>
                <a:spLocks noChangeArrowheads="1"/>
              </p:cNvSpPr>
              <p:nvPr/>
            </p:nvSpPr>
            <p:spPr bwMode="auto">
              <a:xfrm rot="5400000">
                <a:off x="3371" y="3070"/>
                <a:ext cx="244" cy="236"/>
              </a:xfrm>
              <a:prstGeom prst="diamond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51"/>
              <p:cNvSpPr>
                <a:spLocks noChangeShapeType="1"/>
              </p:cNvSpPr>
              <p:nvPr/>
            </p:nvSpPr>
            <p:spPr bwMode="auto">
              <a:xfrm rot="5400000">
                <a:off x="3493" y="3068"/>
                <a:ext cx="0" cy="2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52"/>
              <p:cNvSpPr>
                <a:spLocks noChangeShapeType="1"/>
              </p:cNvSpPr>
              <p:nvPr/>
            </p:nvSpPr>
            <p:spPr bwMode="auto">
              <a:xfrm rot="5400000">
                <a:off x="3438" y="3448"/>
                <a:ext cx="1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2" name="Line 53"/>
            <p:cNvSpPr>
              <a:spLocks noChangeShapeType="1"/>
            </p:cNvSpPr>
            <p:nvPr/>
          </p:nvSpPr>
          <p:spPr bwMode="auto">
            <a:xfrm flipV="1">
              <a:off x="4355976" y="5852053"/>
              <a:ext cx="3489037" cy="137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Line 54"/>
            <p:cNvSpPr>
              <a:spLocks noChangeShapeType="1"/>
            </p:cNvSpPr>
            <p:nvPr/>
          </p:nvSpPr>
          <p:spPr bwMode="auto">
            <a:xfrm rot="5400000" flipH="1">
              <a:off x="6262688" y="4357688"/>
              <a:ext cx="3175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Rectangle 55"/>
            <p:cNvSpPr>
              <a:spLocks noChangeArrowheads="1"/>
            </p:cNvSpPr>
            <p:nvPr/>
          </p:nvSpPr>
          <p:spPr bwMode="auto">
            <a:xfrm>
              <a:off x="5953128" y="5819702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 dirty="0"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65" name="Rectangle 56"/>
            <p:cNvSpPr>
              <a:spLocks noChangeArrowheads="1"/>
            </p:cNvSpPr>
            <p:nvPr/>
          </p:nvSpPr>
          <p:spPr bwMode="auto">
            <a:xfrm>
              <a:off x="5097463" y="4083050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66" name="Rectangle 57"/>
            <p:cNvSpPr>
              <a:spLocks noChangeArrowheads="1"/>
            </p:cNvSpPr>
            <p:nvPr/>
          </p:nvSpPr>
          <p:spPr bwMode="auto">
            <a:xfrm>
              <a:off x="6391276" y="4098925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67" name="Line 59"/>
            <p:cNvSpPr>
              <a:spLocks noChangeShapeType="1"/>
            </p:cNvSpPr>
            <p:nvPr/>
          </p:nvSpPr>
          <p:spPr bwMode="auto">
            <a:xfrm flipH="1" flipV="1">
              <a:off x="4338536" y="4484686"/>
              <a:ext cx="12145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" name="Rectangle 60"/>
            <p:cNvSpPr>
              <a:spLocks noChangeArrowheads="1"/>
            </p:cNvSpPr>
            <p:nvPr/>
          </p:nvSpPr>
          <p:spPr bwMode="auto">
            <a:xfrm>
              <a:off x="7724985" y="5408613"/>
              <a:ext cx="336550" cy="45720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–</a:t>
              </a:r>
              <a:endParaRPr kumimoji="1" lang="en-US" altLang="zh-CN" sz="24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69" name="Rectangle 61"/>
            <p:cNvSpPr>
              <a:spLocks noChangeArrowheads="1"/>
            </p:cNvSpPr>
            <p:nvPr/>
          </p:nvSpPr>
          <p:spPr bwMode="auto">
            <a:xfrm>
              <a:off x="7704348" y="4462463"/>
              <a:ext cx="357188" cy="45720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70" name="Line 62"/>
            <p:cNvSpPr>
              <a:spLocks noChangeShapeType="1"/>
            </p:cNvSpPr>
            <p:nvPr/>
          </p:nvSpPr>
          <p:spPr bwMode="auto">
            <a:xfrm>
              <a:off x="5337176" y="4484688"/>
              <a:ext cx="0" cy="1350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Rectangle 63"/>
            <p:cNvSpPr>
              <a:spLocks noChangeArrowheads="1"/>
            </p:cNvSpPr>
            <p:nvPr/>
          </p:nvSpPr>
          <p:spPr bwMode="auto">
            <a:xfrm>
              <a:off x="5285582" y="5024997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2" name="Line 64"/>
            <p:cNvSpPr>
              <a:spLocks noChangeShapeType="1"/>
            </p:cNvSpPr>
            <p:nvPr/>
          </p:nvSpPr>
          <p:spPr bwMode="auto">
            <a:xfrm>
              <a:off x="6940079" y="4476750"/>
              <a:ext cx="0" cy="1358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Line 65"/>
            <p:cNvSpPr>
              <a:spLocks noChangeShapeType="1"/>
            </p:cNvSpPr>
            <p:nvPr/>
          </p:nvSpPr>
          <p:spPr bwMode="auto">
            <a:xfrm>
              <a:off x="7409396" y="4479925"/>
              <a:ext cx="0" cy="1358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" name="Rectangle 66"/>
            <p:cNvSpPr>
              <a:spLocks noChangeArrowheads="1"/>
            </p:cNvSpPr>
            <p:nvPr/>
          </p:nvSpPr>
          <p:spPr bwMode="auto">
            <a:xfrm>
              <a:off x="7344308" y="4964113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Rectangle 68"/>
            <p:cNvSpPr>
              <a:spLocks noChangeArrowheads="1"/>
            </p:cNvSpPr>
            <p:nvPr/>
          </p:nvSpPr>
          <p:spPr bwMode="auto">
            <a:xfrm>
              <a:off x="6874991" y="4964113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6" name="Rectangle 69"/>
            <p:cNvSpPr>
              <a:spLocks noChangeArrowheads="1"/>
            </p:cNvSpPr>
            <p:nvPr/>
          </p:nvSpPr>
          <p:spPr bwMode="auto">
            <a:xfrm>
              <a:off x="5383213" y="5048250"/>
              <a:ext cx="441146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77" name="Rectangle 70"/>
            <p:cNvSpPr>
              <a:spLocks noChangeArrowheads="1"/>
            </p:cNvSpPr>
            <p:nvPr/>
          </p:nvSpPr>
          <p:spPr bwMode="auto">
            <a:xfrm>
              <a:off x="6492152" y="4922121"/>
              <a:ext cx="44608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78" name="Rectangle 71"/>
            <p:cNvSpPr>
              <a:spLocks noChangeArrowheads="1"/>
            </p:cNvSpPr>
            <p:nvPr/>
          </p:nvSpPr>
          <p:spPr bwMode="auto">
            <a:xfrm>
              <a:off x="6955045" y="4933951"/>
              <a:ext cx="4635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79" name="Rectangle 72"/>
            <p:cNvSpPr>
              <a:spLocks noChangeArrowheads="1"/>
            </p:cNvSpPr>
            <p:nvPr/>
          </p:nvSpPr>
          <p:spPr bwMode="auto">
            <a:xfrm>
              <a:off x="4224388" y="5476875"/>
              <a:ext cx="323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80" name="Rectangle 73"/>
            <p:cNvSpPr>
              <a:spLocks noChangeArrowheads="1"/>
            </p:cNvSpPr>
            <p:nvPr/>
          </p:nvSpPr>
          <p:spPr bwMode="auto">
            <a:xfrm>
              <a:off x="4213375" y="4514850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81" name="Text Box 61"/>
            <p:cNvSpPr txBox="1">
              <a:spLocks noChangeArrowheads="1"/>
            </p:cNvSpPr>
            <p:nvPr/>
          </p:nvSpPr>
          <p:spPr bwMode="auto">
            <a:xfrm>
              <a:off x="7773005" y="4997649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2" name="Line 62"/>
            <p:cNvSpPr>
              <a:spLocks noChangeShapeType="1"/>
            </p:cNvSpPr>
            <p:nvPr/>
          </p:nvSpPr>
          <p:spPr bwMode="auto">
            <a:xfrm>
              <a:off x="4856660" y="4497387"/>
              <a:ext cx="0" cy="1350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Rectangle 63"/>
            <p:cNvSpPr>
              <a:spLocks noChangeArrowheads="1"/>
            </p:cNvSpPr>
            <p:nvPr/>
          </p:nvSpPr>
          <p:spPr bwMode="auto">
            <a:xfrm>
              <a:off x="4805066" y="5037696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" name="Rectangle 69"/>
            <p:cNvSpPr>
              <a:spLocks noChangeArrowheads="1"/>
            </p:cNvSpPr>
            <p:nvPr/>
          </p:nvSpPr>
          <p:spPr bwMode="auto">
            <a:xfrm>
              <a:off x="4881563" y="5031347"/>
              <a:ext cx="441146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cxnSp>
          <p:nvCxnSpPr>
            <p:cNvPr id="185" name="直接连接符 184"/>
            <p:cNvCxnSpPr/>
            <p:nvPr/>
          </p:nvCxnSpPr>
          <p:spPr>
            <a:xfrm>
              <a:off x="6264275" y="6018139"/>
              <a:ext cx="251941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6389689" y="5848350"/>
              <a:ext cx="1587" cy="16978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8" grpId="0" animBg="1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>
            <a:off x="4213375" y="4083050"/>
            <a:ext cx="3938247" cy="2133527"/>
            <a:chOff x="4213375" y="4083050"/>
            <a:chExt cx="3938247" cy="2133527"/>
          </a:xfrm>
        </p:grpSpPr>
        <p:sp>
          <p:nvSpPr>
            <p:cNvPr id="125" name="Text Box 61"/>
            <p:cNvSpPr txBox="1">
              <a:spLocks noChangeArrowheads="1"/>
            </p:cNvSpPr>
            <p:nvPr/>
          </p:nvSpPr>
          <p:spPr bwMode="auto">
            <a:xfrm>
              <a:off x="4295826" y="5003996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5482408" y="4151781"/>
                  <a:ext cx="819968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408" y="4151781"/>
                  <a:ext cx="819968" cy="299569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文本框 126"/>
                <p:cNvSpPr txBox="1"/>
                <p:nvPr/>
              </p:nvSpPr>
              <p:spPr>
                <a:xfrm>
                  <a:off x="5675724" y="4779638"/>
                  <a:ext cx="683712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7" name="文本框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724" y="4779638"/>
                  <a:ext cx="683712" cy="29956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Freeform 48"/>
            <p:cNvSpPr/>
            <p:nvPr/>
          </p:nvSpPr>
          <p:spPr bwMode="auto">
            <a:xfrm>
              <a:off x="6386514" y="4484688"/>
              <a:ext cx="1458499" cy="1360488"/>
            </a:xfrm>
            <a:custGeom>
              <a:avLst/>
              <a:gdLst>
                <a:gd name="T0" fmla="*/ 0 w 820"/>
                <a:gd name="T1" fmla="*/ 3600 h 204"/>
                <a:gd name="T2" fmla="*/ 0 w 820"/>
                <a:gd name="T3" fmla="*/ 0 h 204"/>
                <a:gd name="T4" fmla="*/ 2686 w 820"/>
                <a:gd name="T5" fmla="*/ 0 h 204"/>
                <a:gd name="T6" fmla="*/ 0 60000 65536"/>
                <a:gd name="T7" fmla="*/ 0 60000 65536"/>
                <a:gd name="T8" fmla="*/ 0 60000 65536"/>
                <a:gd name="T9" fmla="*/ 0 w 820"/>
                <a:gd name="T10" fmla="*/ 0 h 204"/>
                <a:gd name="T11" fmla="*/ 820 w 820"/>
                <a:gd name="T12" fmla="*/ 204 h 2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0" h="204">
                  <a:moveTo>
                    <a:pt x="0" y="204"/>
                  </a:moveTo>
                  <a:lnTo>
                    <a:pt x="0" y="0"/>
                  </a:lnTo>
                  <a:lnTo>
                    <a:pt x="820" y="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9" name="Group 49"/>
            <p:cNvGrpSpPr/>
            <p:nvPr/>
          </p:nvGrpSpPr>
          <p:grpSpPr bwMode="auto">
            <a:xfrm flipV="1">
              <a:off x="6203951" y="4840053"/>
              <a:ext cx="374650" cy="692150"/>
              <a:chOff x="3375" y="3066"/>
              <a:chExt cx="236" cy="436"/>
            </a:xfrm>
          </p:grpSpPr>
          <p:sp>
            <p:nvSpPr>
              <p:cNvPr id="155" name="AutoShape 50"/>
              <p:cNvSpPr>
                <a:spLocks noChangeArrowheads="1"/>
              </p:cNvSpPr>
              <p:nvPr/>
            </p:nvSpPr>
            <p:spPr bwMode="auto">
              <a:xfrm rot="5400000">
                <a:off x="3371" y="3070"/>
                <a:ext cx="244" cy="236"/>
              </a:xfrm>
              <a:prstGeom prst="diamond">
                <a:avLst/>
              </a:prstGeom>
              <a:solidFill>
                <a:schemeClr val="bg1"/>
              </a:solidFill>
              <a:ln w="25400" algn="ctr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51"/>
              <p:cNvSpPr>
                <a:spLocks noChangeShapeType="1"/>
              </p:cNvSpPr>
              <p:nvPr/>
            </p:nvSpPr>
            <p:spPr bwMode="auto">
              <a:xfrm rot="5400000">
                <a:off x="3493" y="3068"/>
                <a:ext cx="0" cy="2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52"/>
              <p:cNvSpPr>
                <a:spLocks noChangeShapeType="1"/>
              </p:cNvSpPr>
              <p:nvPr/>
            </p:nvSpPr>
            <p:spPr bwMode="auto">
              <a:xfrm rot="5400000">
                <a:off x="3438" y="3448"/>
                <a:ext cx="1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0" name="Line 53"/>
            <p:cNvSpPr>
              <a:spLocks noChangeShapeType="1"/>
            </p:cNvSpPr>
            <p:nvPr/>
          </p:nvSpPr>
          <p:spPr bwMode="auto">
            <a:xfrm flipV="1">
              <a:off x="4355976" y="5852053"/>
              <a:ext cx="3489037" cy="137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54"/>
            <p:cNvSpPr>
              <a:spLocks noChangeShapeType="1"/>
            </p:cNvSpPr>
            <p:nvPr/>
          </p:nvSpPr>
          <p:spPr bwMode="auto">
            <a:xfrm rot="5400000" flipH="1">
              <a:off x="6262688" y="4357688"/>
              <a:ext cx="3175" cy="246063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Rectangle 55"/>
            <p:cNvSpPr>
              <a:spLocks noChangeArrowheads="1"/>
            </p:cNvSpPr>
            <p:nvPr/>
          </p:nvSpPr>
          <p:spPr bwMode="auto">
            <a:xfrm>
              <a:off x="5953128" y="5819702"/>
              <a:ext cx="3683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 dirty="0">
                  <a:latin typeface="Times New Roman" panose="02020603050405020304" pitchFamily="18" charset="0"/>
                </a:rPr>
                <a:t>D</a:t>
              </a:r>
              <a:endParaRPr kumimoji="1"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3" name="Rectangle 56"/>
            <p:cNvSpPr>
              <a:spLocks noChangeArrowheads="1"/>
            </p:cNvSpPr>
            <p:nvPr/>
          </p:nvSpPr>
          <p:spPr bwMode="auto">
            <a:xfrm>
              <a:off x="5097463" y="4083050"/>
              <a:ext cx="38100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4" name="Rectangle 57"/>
            <p:cNvSpPr>
              <a:spLocks noChangeArrowheads="1"/>
            </p:cNvSpPr>
            <p:nvPr/>
          </p:nvSpPr>
          <p:spPr bwMode="auto">
            <a:xfrm>
              <a:off x="6391276" y="4098925"/>
              <a:ext cx="32543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5" name="Line 59"/>
            <p:cNvSpPr>
              <a:spLocks noChangeShapeType="1"/>
            </p:cNvSpPr>
            <p:nvPr/>
          </p:nvSpPr>
          <p:spPr bwMode="auto">
            <a:xfrm flipH="1" flipV="1">
              <a:off x="4338536" y="4484686"/>
              <a:ext cx="12145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Rectangle 60"/>
            <p:cNvSpPr>
              <a:spLocks noChangeArrowheads="1"/>
            </p:cNvSpPr>
            <p:nvPr/>
          </p:nvSpPr>
          <p:spPr bwMode="auto">
            <a:xfrm>
              <a:off x="7724985" y="5408613"/>
              <a:ext cx="336550" cy="45720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–</a:t>
              </a:r>
              <a:endParaRPr kumimoji="1" lang="en-US" altLang="zh-CN" sz="24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37" name="Rectangle 61"/>
            <p:cNvSpPr>
              <a:spLocks noChangeArrowheads="1"/>
            </p:cNvSpPr>
            <p:nvPr/>
          </p:nvSpPr>
          <p:spPr bwMode="auto">
            <a:xfrm>
              <a:off x="7704348" y="4462463"/>
              <a:ext cx="357188" cy="45720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 noProof="1">
                <a:latin typeface="Times New Roman" panose="02020603050405020304" pitchFamily="18" charset="0"/>
              </a:endParaRPr>
            </a:p>
          </p:txBody>
        </p:sp>
        <p:sp>
          <p:nvSpPr>
            <p:cNvPr id="138" name="Line 62"/>
            <p:cNvSpPr>
              <a:spLocks noChangeShapeType="1"/>
            </p:cNvSpPr>
            <p:nvPr/>
          </p:nvSpPr>
          <p:spPr bwMode="auto">
            <a:xfrm>
              <a:off x="5337176" y="4484688"/>
              <a:ext cx="0" cy="1350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Rectangle 63"/>
            <p:cNvSpPr>
              <a:spLocks noChangeArrowheads="1"/>
            </p:cNvSpPr>
            <p:nvPr/>
          </p:nvSpPr>
          <p:spPr bwMode="auto">
            <a:xfrm>
              <a:off x="5285582" y="5024997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Line 64"/>
            <p:cNvSpPr>
              <a:spLocks noChangeShapeType="1"/>
            </p:cNvSpPr>
            <p:nvPr/>
          </p:nvSpPr>
          <p:spPr bwMode="auto">
            <a:xfrm>
              <a:off x="6940079" y="4476750"/>
              <a:ext cx="0" cy="1358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65"/>
            <p:cNvSpPr>
              <a:spLocks noChangeShapeType="1"/>
            </p:cNvSpPr>
            <p:nvPr/>
          </p:nvSpPr>
          <p:spPr bwMode="auto">
            <a:xfrm>
              <a:off x="7409396" y="4479925"/>
              <a:ext cx="0" cy="1358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66"/>
            <p:cNvSpPr>
              <a:spLocks noChangeArrowheads="1"/>
            </p:cNvSpPr>
            <p:nvPr/>
          </p:nvSpPr>
          <p:spPr bwMode="auto">
            <a:xfrm>
              <a:off x="7344308" y="4964113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" name="Rectangle 68"/>
            <p:cNvSpPr>
              <a:spLocks noChangeArrowheads="1"/>
            </p:cNvSpPr>
            <p:nvPr/>
          </p:nvSpPr>
          <p:spPr bwMode="auto">
            <a:xfrm>
              <a:off x="6874991" y="4964113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Rectangle 69"/>
            <p:cNvSpPr>
              <a:spLocks noChangeArrowheads="1"/>
            </p:cNvSpPr>
            <p:nvPr/>
          </p:nvSpPr>
          <p:spPr bwMode="auto">
            <a:xfrm>
              <a:off x="5383213" y="5048250"/>
              <a:ext cx="441146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45" name="Rectangle 70"/>
            <p:cNvSpPr>
              <a:spLocks noChangeArrowheads="1"/>
            </p:cNvSpPr>
            <p:nvPr/>
          </p:nvSpPr>
          <p:spPr bwMode="auto">
            <a:xfrm>
              <a:off x="6492152" y="4922121"/>
              <a:ext cx="446088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46" name="Rectangle 71"/>
            <p:cNvSpPr>
              <a:spLocks noChangeArrowheads="1"/>
            </p:cNvSpPr>
            <p:nvPr/>
          </p:nvSpPr>
          <p:spPr bwMode="auto">
            <a:xfrm>
              <a:off x="6955045" y="4933951"/>
              <a:ext cx="4635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47" name="Rectangle 72"/>
            <p:cNvSpPr>
              <a:spLocks noChangeArrowheads="1"/>
            </p:cNvSpPr>
            <p:nvPr/>
          </p:nvSpPr>
          <p:spPr bwMode="auto">
            <a:xfrm>
              <a:off x="4224388" y="5476875"/>
              <a:ext cx="323850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8" name="Rectangle 73"/>
            <p:cNvSpPr>
              <a:spLocks noChangeArrowheads="1"/>
            </p:cNvSpPr>
            <p:nvPr/>
          </p:nvSpPr>
          <p:spPr bwMode="auto">
            <a:xfrm>
              <a:off x="4213375" y="4514850"/>
              <a:ext cx="328613" cy="396875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9" name="Text Box 61"/>
            <p:cNvSpPr txBox="1">
              <a:spLocks noChangeArrowheads="1"/>
            </p:cNvSpPr>
            <p:nvPr/>
          </p:nvSpPr>
          <p:spPr bwMode="auto">
            <a:xfrm>
              <a:off x="7773005" y="4997649"/>
              <a:ext cx="378617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2000" b="1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0" name="Line 62"/>
            <p:cNvSpPr>
              <a:spLocks noChangeShapeType="1"/>
            </p:cNvSpPr>
            <p:nvPr/>
          </p:nvSpPr>
          <p:spPr bwMode="auto">
            <a:xfrm>
              <a:off x="4856660" y="4497387"/>
              <a:ext cx="0" cy="1350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Rectangle 63"/>
            <p:cNvSpPr>
              <a:spLocks noChangeArrowheads="1"/>
            </p:cNvSpPr>
            <p:nvPr/>
          </p:nvSpPr>
          <p:spPr bwMode="auto">
            <a:xfrm>
              <a:off x="4805066" y="5037696"/>
              <a:ext cx="130175" cy="3667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Rectangle 69"/>
            <p:cNvSpPr>
              <a:spLocks noChangeArrowheads="1"/>
            </p:cNvSpPr>
            <p:nvPr/>
          </p:nvSpPr>
          <p:spPr bwMode="auto">
            <a:xfrm>
              <a:off x="4881563" y="5031347"/>
              <a:ext cx="441146" cy="40011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 dirty="0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 dirty="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cxnSp>
          <p:nvCxnSpPr>
            <p:cNvPr id="153" name="直接连接符 152"/>
            <p:cNvCxnSpPr/>
            <p:nvPr/>
          </p:nvCxnSpPr>
          <p:spPr>
            <a:xfrm>
              <a:off x="6264275" y="6018139"/>
              <a:ext cx="251941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6389689" y="5848350"/>
              <a:ext cx="1587" cy="169789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380" name="Line 4"/>
          <p:cNvSpPr>
            <a:spLocks noChangeShapeType="1"/>
          </p:cNvSpPr>
          <p:nvPr/>
        </p:nvSpPr>
        <p:spPr bwMode="auto">
          <a:xfrm>
            <a:off x="4355976" y="4459052"/>
            <a:ext cx="0" cy="1371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4234991" y="4124326"/>
            <a:ext cx="2901391" cy="2044700"/>
          </a:xfrm>
          <a:prstGeom prst="rect">
            <a:avLst/>
          </a:prstGeom>
          <a:noFill/>
          <a:ln w="25400">
            <a:solidFill>
              <a:srgbClr val="FF00FF"/>
            </a:solidFill>
            <a:prstDash val="dash"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 rot="2700000">
            <a:off x="7200621" y="4819431"/>
            <a:ext cx="473075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+</a:t>
            </a:r>
            <a:endParaRPr kumimoji="1" lang="en-US" altLang="zh-CN" sz="4000" b="1" noProof="1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30152" name="Group 9"/>
          <p:cNvGrpSpPr/>
          <p:nvPr/>
        </p:nvGrpSpPr>
        <p:grpSpPr bwMode="auto">
          <a:xfrm>
            <a:off x="4433888" y="1130300"/>
            <a:ext cx="3040062" cy="2303463"/>
            <a:chOff x="699" y="1850"/>
            <a:chExt cx="1915" cy="1451"/>
          </a:xfrm>
        </p:grpSpPr>
        <p:sp>
          <p:nvSpPr>
            <p:cNvPr id="230185" name="Freeform 10"/>
            <p:cNvSpPr/>
            <p:nvPr/>
          </p:nvSpPr>
          <p:spPr bwMode="auto">
            <a:xfrm flipV="1">
              <a:off x="1812" y="2763"/>
              <a:ext cx="430" cy="387"/>
            </a:xfrm>
            <a:custGeom>
              <a:avLst/>
              <a:gdLst>
                <a:gd name="T0" fmla="*/ 0 w 276"/>
                <a:gd name="T1" fmla="*/ 373 h 402"/>
                <a:gd name="T2" fmla="*/ 670 w 276"/>
                <a:gd name="T3" fmla="*/ 373 h 402"/>
                <a:gd name="T4" fmla="*/ 670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oval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86" name="Line 11"/>
            <p:cNvSpPr>
              <a:spLocks noChangeAspect="1" noChangeShapeType="1"/>
            </p:cNvSpPr>
            <p:nvPr/>
          </p:nvSpPr>
          <p:spPr bwMode="auto">
            <a:xfrm flipH="1">
              <a:off x="903" y="3152"/>
              <a:ext cx="133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87" name="Freeform 12"/>
            <p:cNvSpPr/>
            <p:nvPr/>
          </p:nvSpPr>
          <p:spPr bwMode="auto">
            <a:xfrm flipV="1">
              <a:off x="1734" y="2528"/>
              <a:ext cx="81" cy="769"/>
            </a:xfrm>
            <a:custGeom>
              <a:avLst/>
              <a:gdLst>
                <a:gd name="T0" fmla="*/ 0 w 276"/>
                <a:gd name="T1" fmla="*/ 1471 h 402"/>
                <a:gd name="T2" fmla="*/ 24 w 276"/>
                <a:gd name="T3" fmla="*/ 1471 h 402"/>
                <a:gd name="T4" fmla="*/ 24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88" name="Text Box 13"/>
            <p:cNvSpPr txBox="1">
              <a:spLocks noChangeAspect="1" noChangeArrowheads="1"/>
            </p:cNvSpPr>
            <p:nvPr/>
          </p:nvSpPr>
          <p:spPr bwMode="auto">
            <a:xfrm>
              <a:off x="1600" y="2138"/>
              <a:ext cx="232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D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89" name="Line 14"/>
            <p:cNvSpPr>
              <a:spLocks noChangeAspect="1" noChangeShapeType="1"/>
            </p:cNvSpPr>
            <p:nvPr/>
          </p:nvSpPr>
          <p:spPr bwMode="auto">
            <a:xfrm>
              <a:off x="1742" y="3301"/>
              <a:ext cx="14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90" name="Text Box 15"/>
            <p:cNvSpPr txBox="1">
              <a:spLocks noChangeAspect="1" noChangeArrowheads="1"/>
            </p:cNvSpPr>
            <p:nvPr/>
          </p:nvSpPr>
          <p:spPr bwMode="auto">
            <a:xfrm>
              <a:off x="1611" y="2644"/>
              <a:ext cx="20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91" name="Text Box 16"/>
            <p:cNvSpPr txBox="1">
              <a:spLocks noChangeAspect="1" noChangeArrowheads="1"/>
            </p:cNvSpPr>
            <p:nvPr/>
          </p:nvSpPr>
          <p:spPr bwMode="auto">
            <a:xfrm>
              <a:off x="1417" y="2306"/>
              <a:ext cx="240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G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92" name="Text Box 17"/>
            <p:cNvSpPr txBox="1">
              <a:spLocks noChangeAspect="1" noChangeArrowheads="1"/>
            </p:cNvSpPr>
            <p:nvPr/>
          </p:nvSpPr>
          <p:spPr bwMode="auto">
            <a:xfrm>
              <a:off x="1534" y="2858"/>
              <a:ext cx="325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93" name="Oval 18"/>
            <p:cNvSpPr>
              <a:spLocks noChangeAspect="1" noChangeArrowheads="1"/>
            </p:cNvSpPr>
            <p:nvPr/>
          </p:nvSpPr>
          <p:spPr bwMode="auto">
            <a:xfrm>
              <a:off x="1398" y="2498"/>
              <a:ext cx="36" cy="39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94" name="Oval 19"/>
            <p:cNvSpPr>
              <a:spLocks noChangeAspect="1" noChangeArrowheads="1"/>
            </p:cNvSpPr>
            <p:nvPr/>
          </p:nvSpPr>
          <p:spPr bwMode="auto">
            <a:xfrm>
              <a:off x="1792" y="3130"/>
              <a:ext cx="36" cy="39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95" name="Freeform 20"/>
            <p:cNvSpPr/>
            <p:nvPr/>
          </p:nvSpPr>
          <p:spPr bwMode="auto">
            <a:xfrm>
              <a:off x="1418" y="1862"/>
              <a:ext cx="622" cy="1290"/>
            </a:xfrm>
            <a:custGeom>
              <a:avLst/>
              <a:gdLst>
                <a:gd name="T0" fmla="*/ 0 w 528"/>
                <a:gd name="T1" fmla="*/ 8667 h 192"/>
                <a:gd name="T2" fmla="*/ 0 w 528"/>
                <a:gd name="T3" fmla="*/ 0 h 192"/>
                <a:gd name="T4" fmla="*/ 733 w 528"/>
                <a:gd name="T5" fmla="*/ 0 h 192"/>
                <a:gd name="T6" fmla="*/ 0 60000 65536"/>
                <a:gd name="T7" fmla="*/ 0 60000 65536"/>
                <a:gd name="T8" fmla="*/ 0 60000 65536"/>
                <a:gd name="T9" fmla="*/ 0 w 528"/>
                <a:gd name="T10" fmla="*/ 0 h 192"/>
                <a:gd name="T11" fmla="*/ 528 w 52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192">
                  <a:moveTo>
                    <a:pt x="0" y="192"/>
                  </a:moveTo>
                  <a:lnTo>
                    <a:pt x="0" y="0"/>
                  </a:lnTo>
                  <a:lnTo>
                    <a:pt x="528" y="0"/>
                  </a:lnTo>
                </a:path>
              </a:pathLst>
            </a:custGeom>
            <a:noFill/>
            <a:ln w="25400" cap="sq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96" name="Text Box 21"/>
            <p:cNvSpPr txBox="1">
              <a:spLocks noChangeAspect="1" noChangeArrowheads="1"/>
            </p:cNvSpPr>
            <p:nvPr/>
          </p:nvSpPr>
          <p:spPr bwMode="auto">
            <a:xfrm>
              <a:off x="1132" y="2054"/>
              <a:ext cx="319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97" name="Text Box 22"/>
            <p:cNvSpPr txBox="1">
              <a:spLocks noChangeAspect="1" noChangeArrowheads="1"/>
            </p:cNvSpPr>
            <p:nvPr/>
          </p:nvSpPr>
          <p:spPr bwMode="auto">
            <a:xfrm>
              <a:off x="925" y="2202"/>
              <a:ext cx="348" cy="2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000" b="1" i="1"/>
                <a:t> 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198" name="Rectangle 23"/>
            <p:cNvSpPr>
              <a:spLocks noChangeAspect="1" noChangeArrowheads="1"/>
            </p:cNvSpPr>
            <p:nvPr/>
          </p:nvSpPr>
          <p:spPr bwMode="auto">
            <a:xfrm rot="-5400000">
              <a:off x="1334" y="2158"/>
              <a:ext cx="174" cy="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199" name="Rectangle 24"/>
            <p:cNvSpPr>
              <a:spLocks noChangeAspect="1" noChangeArrowheads="1"/>
            </p:cNvSpPr>
            <p:nvPr/>
          </p:nvSpPr>
          <p:spPr bwMode="auto">
            <a:xfrm rot="-5400000">
              <a:off x="1331" y="2891"/>
              <a:ext cx="173" cy="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0200" name="Group 25"/>
            <p:cNvGrpSpPr>
              <a:grpSpLocks noChangeAspect="1"/>
            </p:cNvGrpSpPr>
            <p:nvPr/>
          </p:nvGrpSpPr>
          <p:grpSpPr bwMode="auto">
            <a:xfrm rot="-5400000">
              <a:off x="1972" y="2728"/>
              <a:ext cx="119" cy="57"/>
              <a:chOff x="2731" y="3282"/>
              <a:chExt cx="159" cy="76"/>
            </a:xfrm>
          </p:grpSpPr>
          <p:sp>
            <p:nvSpPr>
              <p:cNvPr id="230224" name="Line 26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54"/>
                <a:ext cx="0" cy="15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225" name="Rectangle 27"/>
              <p:cNvSpPr>
                <a:spLocks noChangeAspect="1" noChangeArrowheads="1"/>
              </p:cNvSpPr>
              <p:nvPr/>
            </p:nvSpPr>
            <p:spPr bwMode="auto">
              <a:xfrm rot="-5400000">
                <a:off x="2795" y="3228"/>
                <a:ext cx="35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226" name="Line 28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78"/>
                <a:ext cx="0" cy="1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0201" name="Rectangle 29"/>
            <p:cNvSpPr>
              <a:spLocks noChangeAspect="1" noChangeArrowheads="1"/>
            </p:cNvSpPr>
            <p:nvPr/>
          </p:nvSpPr>
          <p:spPr bwMode="auto">
            <a:xfrm>
              <a:off x="738" y="2997"/>
              <a:ext cx="178" cy="19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4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14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30202" name="Rectangle 30"/>
            <p:cNvSpPr>
              <a:spLocks noChangeAspect="1" noChangeArrowheads="1"/>
            </p:cNvSpPr>
            <p:nvPr/>
          </p:nvSpPr>
          <p:spPr bwMode="auto">
            <a:xfrm>
              <a:off x="710" y="2448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30203" name="Text Box 31"/>
            <p:cNvSpPr txBox="1">
              <a:spLocks noChangeAspect="1" noChangeArrowheads="1"/>
            </p:cNvSpPr>
            <p:nvPr/>
          </p:nvSpPr>
          <p:spPr bwMode="auto">
            <a:xfrm>
              <a:off x="699" y="2699"/>
              <a:ext cx="24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204" name="Rectangle 32"/>
            <p:cNvSpPr>
              <a:spLocks noChangeAspect="1" noChangeArrowheads="1"/>
            </p:cNvSpPr>
            <p:nvPr/>
          </p:nvSpPr>
          <p:spPr bwMode="auto">
            <a:xfrm>
              <a:off x="2311" y="3035"/>
              <a:ext cx="178" cy="192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400" b="1"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endParaRPr kumimoji="1" lang="zh-CN" altLang="en-US" sz="14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30205" name="Rectangle 33"/>
            <p:cNvSpPr>
              <a:spLocks noChangeAspect="1" noChangeArrowheads="1"/>
            </p:cNvSpPr>
            <p:nvPr/>
          </p:nvSpPr>
          <p:spPr bwMode="auto">
            <a:xfrm>
              <a:off x="2295" y="2702"/>
              <a:ext cx="207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30206" name="Text Box 34"/>
            <p:cNvSpPr txBox="1">
              <a:spLocks noChangeAspect="1" noChangeArrowheads="1"/>
            </p:cNvSpPr>
            <p:nvPr/>
          </p:nvSpPr>
          <p:spPr bwMode="auto">
            <a:xfrm>
              <a:off x="2279" y="2831"/>
              <a:ext cx="33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i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30207" name="Rectangle 35"/>
            <p:cNvSpPr>
              <a:spLocks noChangeAspect="1" noChangeArrowheads="1"/>
            </p:cNvSpPr>
            <p:nvPr/>
          </p:nvSpPr>
          <p:spPr bwMode="auto">
            <a:xfrm>
              <a:off x="1132" y="2772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230208" name="Text Box 36"/>
            <p:cNvSpPr txBox="1">
              <a:spLocks noChangeArrowheads="1"/>
            </p:cNvSpPr>
            <p:nvPr/>
          </p:nvSpPr>
          <p:spPr bwMode="auto">
            <a:xfrm>
              <a:off x="1967" y="1850"/>
              <a:ext cx="493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kumimoji="1"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DD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30209" name="Line 37"/>
            <p:cNvSpPr>
              <a:spLocks noChangeShapeType="1"/>
            </p:cNvSpPr>
            <p:nvPr/>
          </p:nvSpPr>
          <p:spPr bwMode="auto">
            <a:xfrm>
              <a:off x="1727" y="2410"/>
              <a:ext cx="0" cy="2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lg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210" name="Line 38"/>
            <p:cNvSpPr>
              <a:spLocks noChangeShapeType="1"/>
            </p:cNvSpPr>
            <p:nvPr/>
          </p:nvSpPr>
          <p:spPr bwMode="auto">
            <a:xfrm>
              <a:off x="877" y="2521"/>
              <a:ext cx="7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211" name="Line 39"/>
            <p:cNvSpPr>
              <a:spLocks noChangeShapeType="1"/>
            </p:cNvSpPr>
            <p:nvPr/>
          </p:nvSpPr>
          <p:spPr bwMode="auto">
            <a:xfrm>
              <a:off x="1672" y="2457"/>
              <a:ext cx="1" cy="1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212" name="Line 40"/>
            <p:cNvSpPr>
              <a:spLocks noChangeShapeType="1"/>
            </p:cNvSpPr>
            <p:nvPr/>
          </p:nvSpPr>
          <p:spPr bwMode="auto">
            <a:xfrm>
              <a:off x="1727" y="2614"/>
              <a:ext cx="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0213" name="Freeform 41"/>
            <p:cNvSpPr/>
            <p:nvPr/>
          </p:nvSpPr>
          <p:spPr bwMode="auto">
            <a:xfrm>
              <a:off x="1727" y="1863"/>
              <a:ext cx="88" cy="577"/>
            </a:xfrm>
            <a:custGeom>
              <a:avLst/>
              <a:gdLst>
                <a:gd name="T0" fmla="*/ 0 w 276"/>
                <a:gd name="T1" fmla="*/ 828 h 402"/>
                <a:gd name="T2" fmla="*/ 28 w 276"/>
                <a:gd name="T3" fmla="*/ 828 h 402"/>
                <a:gd name="T4" fmla="*/ 28 w 276"/>
                <a:gd name="T5" fmla="*/ 0 h 402"/>
                <a:gd name="T6" fmla="*/ 0 60000 65536"/>
                <a:gd name="T7" fmla="*/ 0 60000 65536"/>
                <a:gd name="T8" fmla="*/ 0 60000 65536"/>
                <a:gd name="T9" fmla="*/ 0 w 276"/>
                <a:gd name="T10" fmla="*/ 0 h 402"/>
                <a:gd name="T11" fmla="*/ 276 w 276"/>
                <a:gd name="T12" fmla="*/ 402 h 40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6" h="402">
                  <a:moveTo>
                    <a:pt x="0" y="402"/>
                  </a:moveTo>
                  <a:lnTo>
                    <a:pt x="276" y="402"/>
                  </a:lnTo>
                  <a:lnTo>
                    <a:pt x="276" y="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214" name="Rectangle 42"/>
            <p:cNvSpPr>
              <a:spLocks noChangeAspect="1" noChangeArrowheads="1"/>
            </p:cNvSpPr>
            <p:nvPr/>
          </p:nvSpPr>
          <p:spPr bwMode="auto">
            <a:xfrm rot="-5400000">
              <a:off x="1730" y="2910"/>
              <a:ext cx="173" cy="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0215" name="Group 43"/>
            <p:cNvGrpSpPr>
              <a:grpSpLocks noChangeAspect="1"/>
            </p:cNvGrpSpPr>
            <p:nvPr/>
          </p:nvGrpSpPr>
          <p:grpSpPr bwMode="auto">
            <a:xfrm rot="5400000" flipH="1">
              <a:off x="1003" y="2497"/>
              <a:ext cx="119" cy="57"/>
              <a:chOff x="2731" y="3282"/>
              <a:chExt cx="159" cy="76"/>
            </a:xfrm>
          </p:grpSpPr>
          <p:sp>
            <p:nvSpPr>
              <p:cNvPr id="230221" name="Line 44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54"/>
                <a:ext cx="0" cy="15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222" name="Rectangle 45"/>
              <p:cNvSpPr>
                <a:spLocks noChangeAspect="1" noChangeArrowheads="1"/>
              </p:cNvSpPr>
              <p:nvPr/>
            </p:nvSpPr>
            <p:spPr bwMode="auto">
              <a:xfrm rot="-5400000">
                <a:off x="2795" y="3228"/>
                <a:ext cx="35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0223" name="Line 46"/>
              <p:cNvSpPr>
                <a:spLocks noChangeAspect="1" noChangeShapeType="1"/>
              </p:cNvSpPr>
              <p:nvPr/>
            </p:nvSpPr>
            <p:spPr bwMode="auto">
              <a:xfrm rot="-5400000">
                <a:off x="2811" y="3278"/>
                <a:ext cx="0" cy="1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0216" name="Rectangle 47"/>
            <p:cNvSpPr>
              <a:spLocks noChangeArrowheads="1"/>
            </p:cNvSpPr>
            <p:nvPr/>
          </p:nvSpPr>
          <p:spPr bwMode="auto">
            <a:xfrm>
              <a:off x="922" y="2548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30217" name="Rectangle 48"/>
            <p:cNvSpPr>
              <a:spLocks noChangeArrowheads="1"/>
            </p:cNvSpPr>
            <p:nvPr/>
          </p:nvSpPr>
          <p:spPr bwMode="auto">
            <a:xfrm>
              <a:off x="1938" y="2446"/>
              <a:ext cx="275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30218" name="Oval 49"/>
            <p:cNvSpPr>
              <a:spLocks noChangeArrowheads="1"/>
            </p:cNvSpPr>
            <p:nvPr/>
          </p:nvSpPr>
          <p:spPr bwMode="auto">
            <a:xfrm>
              <a:off x="1590" y="2364"/>
              <a:ext cx="317" cy="31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219" name="Rectangle 50"/>
            <p:cNvSpPr>
              <a:spLocks noChangeAspect="1" noChangeArrowheads="1"/>
            </p:cNvSpPr>
            <p:nvPr/>
          </p:nvSpPr>
          <p:spPr bwMode="auto">
            <a:xfrm rot="-5400000">
              <a:off x="2153" y="2935"/>
              <a:ext cx="174" cy="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220" name="Rectangle 51"/>
            <p:cNvSpPr>
              <a:spLocks noChangeArrowheads="1"/>
            </p:cNvSpPr>
            <p:nvPr/>
          </p:nvSpPr>
          <p:spPr bwMode="auto">
            <a:xfrm>
              <a:off x="1955" y="2863"/>
              <a:ext cx="29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文本框 119"/>
              <p:cNvSpPr txBox="1"/>
              <p:nvPr/>
            </p:nvSpPr>
            <p:spPr>
              <a:xfrm>
                <a:off x="641208" y="1530365"/>
                <a:ext cx="1120691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8" y="1530365"/>
                <a:ext cx="1120691" cy="694870"/>
              </a:xfrm>
              <a:prstGeom prst="rect">
                <a:avLst/>
              </a:prstGeom>
              <a:blipFill rotWithShape="1">
                <a:blip r:embed="rId3"/>
                <a:stretch>
                  <a:fillRect l="-44" t="-2" r="-149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文本框 120"/>
              <p:cNvSpPr txBox="1"/>
              <p:nvPr/>
            </p:nvSpPr>
            <p:spPr>
              <a:xfrm>
                <a:off x="1670050" y="1533641"/>
                <a:ext cx="2216119" cy="2689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050" y="1533641"/>
                <a:ext cx="2216119" cy="2689967"/>
              </a:xfrm>
              <a:prstGeom prst="rect">
                <a:avLst/>
              </a:prstGeom>
              <a:blipFill rotWithShape="1">
                <a:blip r:embed="rId4"/>
                <a:stretch>
                  <a:fillRect t="-4" r="-289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文本框 122"/>
              <p:cNvSpPr txBox="1"/>
              <p:nvPr/>
            </p:nvSpPr>
            <p:spPr>
              <a:xfrm>
                <a:off x="2045455" y="4515926"/>
                <a:ext cx="1655966" cy="569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//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455" y="4515926"/>
                <a:ext cx="1655966" cy="569258"/>
              </a:xfrm>
              <a:prstGeom prst="rect">
                <a:avLst/>
              </a:prstGeom>
              <a:blipFill rotWithShape="1">
                <a:blip r:embed="rId5"/>
                <a:stretch>
                  <a:fillRect l="-7" t="-7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81" grpId="0" animBg="1"/>
      <p:bldP spid="229383" grpId="0" autoUpdateAnimBg="0"/>
      <p:bldP spid="120" grpId="0"/>
      <p:bldP spid="121" grpId="0"/>
      <p:bldP spid="1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46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2563" y="1089025"/>
            <a:ext cx="464185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9863" y="2889250"/>
            <a:ext cx="5095875" cy="371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1584325"/>
            <a:ext cx="4043362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64063" y="1085850"/>
            <a:ext cx="3103562" cy="498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kumimoji="1" lang="en-US" altLang="zh-CN" sz="2400" b="1"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latin typeface="Times New Roman" panose="02020603050405020304" pitchFamily="18" charset="0"/>
              </a:rPr>
              <a:t>静态工作点测量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39750" y="4818063"/>
            <a:ext cx="2944813" cy="831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b="1"/>
              <a:t>2.</a:t>
            </a:r>
            <a:r>
              <a:rPr lang="zh-CN" altLang="en-US" sz="2400" b="1"/>
              <a:t>共源极放大电路输出波形测量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gray">
          <a:xfrm>
            <a:off x="539552" y="1700808"/>
            <a:ext cx="7837488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4000" kern="0" dirty="0" smtClean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§7.5 </a:t>
            </a:r>
            <a:r>
              <a:rPr lang="zh-CN" altLang="en-US" sz="4000" kern="0" dirty="0" smtClean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差分放大电路</a:t>
            </a:r>
            <a:endParaRPr lang="zh-CN" altLang="en-US" sz="4000" kern="0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Text Box 9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583668" y="2888940"/>
            <a:ext cx="543662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charset="-122"/>
              </a:rPr>
              <a:t>一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、多级放大电路的耦合方式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6" name="Text Box 1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583668" y="3536640"/>
            <a:ext cx="27368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charset="-122"/>
              </a:rPr>
              <a:t>二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、零点漂移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7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583668" y="4184340"/>
            <a:ext cx="5184601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charset="-122"/>
              </a:rPr>
              <a:t>三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、差模信号和共模信号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8" name="Text Box 1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620180" y="4797115"/>
            <a:ext cx="691225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charset="-122"/>
              </a:rPr>
              <a:t>四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、</a:t>
            </a:r>
            <a:r>
              <a:rPr kumimoji="1" lang="en-US" altLang="zh-CN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MOSFET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构成差分放大电路的分析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Line 2"/>
          <p:cNvSpPr>
            <a:spLocks noChangeShapeType="1"/>
          </p:cNvSpPr>
          <p:nvPr/>
        </p:nvSpPr>
        <p:spPr bwMode="auto">
          <a:xfrm>
            <a:off x="558800" y="3943350"/>
            <a:ext cx="116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5" name="Line 3"/>
          <p:cNvSpPr>
            <a:spLocks noChangeShapeType="1"/>
          </p:cNvSpPr>
          <p:nvPr/>
        </p:nvSpPr>
        <p:spPr bwMode="auto">
          <a:xfrm flipV="1">
            <a:off x="7353300" y="3898900"/>
            <a:ext cx="136525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5716" name="Group 4"/>
          <p:cNvGrpSpPr/>
          <p:nvPr/>
        </p:nvGrpSpPr>
        <p:grpSpPr bwMode="auto">
          <a:xfrm>
            <a:off x="1746250" y="3554413"/>
            <a:ext cx="1409700" cy="820737"/>
            <a:chOff x="1100" y="2427"/>
            <a:chExt cx="888" cy="517"/>
          </a:xfrm>
        </p:grpSpPr>
        <p:sp>
          <p:nvSpPr>
            <p:cNvPr id="115717" name="Rectangle 5"/>
            <p:cNvSpPr>
              <a:spLocks noChangeArrowheads="1"/>
            </p:cNvSpPr>
            <p:nvPr/>
          </p:nvSpPr>
          <p:spPr bwMode="auto">
            <a:xfrm>
              <a:off x="1100" y="2427"/>
              <a:ext cx="732" cy="5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18" name="Text Box 6"/>
            <p:cNvSpPr txBox="1">
              <a:spLocks noChangeArrowheads="1"/>
            </p:cNvSpPr>
            <p:nvPr/>
          </p:nvSpPr>
          <p:spPr bwMode="auto">
            <a:xfrm>
              <a:off x="1124" y="2536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第一级</a:t>
              </a: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       </a:t>
              </a:r>
              <a:endParaRPr kumimoji="1"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15719" name="Group 7"/>
          <p:cNvGrpSpPr/>
          <p:nvPr/>
        </p:nvGrpSpPr>
        <p:grpSpPr bwMode="auto">
          <a:xfrm>
            <a:off x="2908300" y="3525838"/>
            <a:ext cx="2152650" cy="820737"/>
            <a:chOff x="1832" y="2409"/>
            <a:chExt cx="1356" cy="517"/>
          </a:xfrm>
        </p:grpSpPr>
        <p:grpSp>
          <p:nvGrpSpPr>
            <p:cNvPr id="115720" name="Group 8"/>
            <p:cNvGrpSpPr/>
            <p:nvPr/>
          </p:nvGrpSpPr>
          <p:grpSpPr bwMode="auto">
            <a:xfrm>
              <a:off x="1832" y="2409"/>
              <a:ext cx="1200" cy="517"/>
              <a:chOff x="564" y="1871"/>
              <a:chExt cx="1200" cy="517"/>
            </a:xfrm>
          </p:grpSpPr>
          <p:sp>
            <p:nvSpPr>
              <p:cNvPr id="115721" name="Rectangle 9"/>
              <p:cNvSpPr>
                <a:spLocks noChangeArrowheads="1"/>
              </p:cNvSpPr>
              <p:nvPr/>
            </p:nvSpPr>
            <p:spPr bwMode="auto">
              <a:xfrm>
                <a:off x="1032" y="1871"/>
                <a:ext cx="732" cy="5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22" name="Line 10"/>
              <p:cNvSpPr>
                <a:spLocks noChangeShapeType="1"/>
              </p:cNvSpPr>
              <p:nvPr/>
            </p:nvSpPr>
            <p:spPr bwMode="auto">
              <a:xfrm>
                <a:off x="564" y="2124"/>
                <a:ext cx="4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5723" name="Text Box 11"/>
            <p:cNvSpPr txBox="1">
              <a:spLocks noChangeArrowheads="1"/>
            </p:cNvSpPr>
            <p:nvPr/>
          </p:nvSpPr>
          <p:spPr bwMode="auto">
            <a:xfrm>
              <a:off x="2324" y="2548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第二级</a:t>
              </a: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 </a:t>
              </a:r>
              <a:endParaRPr kumimoji="1"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15724" name="Group 12"/>
          <p:cNvGrpSpPr/>
          <p:nvPr/>
        </p:nvGrpSpPr>
        <p:grpSpPr bwMode="auto">
          <a:xfrm>
            <a:off x="4794250" y="3522663"/>
            <a:ext cx="2800350" cy="820737"/>
            <a:chOff x="3020" y="2407"/>
            <a:chExt cx="1764" cy="517"/>
          </a:xfrm>
        </p:grpSpPr>
        <p:sp>
          <p:nvSpPr>
            <p:cNvPr id="115725" name="Line 13"/>
            <p:cNvSpPr>
              <a:spLocks noChangeShapeType="1"/>
            </p:cNvSpPr>
            <p:nvPr/>
          </p:nvSpPr>
          <p:spPr bwMode="auto">
            <a:xfrm>
              <a:off x="3020" y="2656"/>
              <a:ext cx="4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5726" name="Group 14"/>
            <p:cNvGrpSpPr/>
            <p:nvPr/>
          </p:nvGrpSpPr>
          <p:grpSpPr bwMode="auto">
            <a:xfrm>
              <a:off x="3436" y="2407"/>
              <a:ext cx="1200" cy="517"/>
              <a:chOff x="564" y="1871"/>
              <a:chExt cx="1200" cy="517"/>
            </a:xfrm>
          </p:grpSpPr>
          <p:sp>
            <p:nvSpPr>
              <p:cNvPr id="115727" name="Rectangle 15"/>
              <p:cNvSpPr>
                <a:spLocks noChangeArrowheads="1"/>
              </p:cNvSpPr>
              <p:nvPr/>
            </p:nvSpPr>
            <p:spPr bwMode="auto">
              <a:xfrm>
                <a:off x="1032" y="1871"/>
                <a:ext cx="732" cy="5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28" name="Line 16"/>
              <p:cNvSpPr>
                <a:spLocks noChangeShapeType="1"/>
              </p:cNvSpPr>
              <p:nvPr/>
            </p:nvSpPr>
            <p:spPr bwMode="auto">
              <a:xfrm>
                <a:off x="564" y="2124"/>
                <a:ext cx="4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5729" name="Text Box 17"/>
            <p:cNvSpPr txBox="1">
              <a:spLocks noChangeArrowheads="1"/>
            </p:cNvSpPr>
            <p:nvPr/>
          </p:nvSpPr>
          <p:spPr bwMode="auto">
            <a:xfrm>
              <a:off x="3920" y="2524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</a:rPr>
                <a:t>第</a:t>
              </a: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</a:rPr>
                <a:t>级</a:t>
              </a: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  </a:t>
              </a:r>
              <a:endParaRPr kumimoji="1" lang="zh-CN" altLang="en-US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15731" name="AutoShape 19"/>
          <p:cNvSpPr/>
          <p:nvPr/>
        </p:nvSpPr>
        <p:spPr bwMode="auto">
          <a:xfrm rot="5400000">
            <a:off x="4394200" y="1022350"/>
            <a:ext cx="381000" cy="4648200"/>
          </a:xfrm>
          <a:prstGeom prst="leftBrace">
            <a:avLst>
              <a:gd name="adj1" fmla="val 10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2" name="Text Box 20"/>
          <p:cNvSpPr txBox="1">
            <a:spLocks noChangeArrowheads="1"/>
          </p:cNvSpPr>
          <p:nvPr/>
        </p:nvSpPr>
        <p:spPr bwMode="auto">
          <a:xfrm>
            <a:off x="3708400" y="2762250"/>
            <a:ext cx="240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>
                <a:latin typeface="Times New Roman" panose="02020603050405020304" pitchFamily="18" charset="0"/>
              </a:rPr>
              <a:t>多级放大器</a:t>
            </a:r>
            <a:endParaRPr kumimoji="1"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15734" name="Text Box 22"/>
          <p:cNvSpPr txBox="1">
            <a:spLocks noChangeArrowheads="1"/>
          </p:cNvSpPr>
          <p:nvPr/>
        </p:nvSpPr>
        <p:spPr bwMode="auto">
          <a:xfrm>
            <a:off x="720725" y="3479800"/>
            <a:ext cx="121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b="1"/>
              <a:t>输入</a:t>
            </a:r>
            <a:r>
              <a:rPr kumimoji="1" lang="zh-CN" altLang="en-US" b="1">
                <a:solidFill>
                  <a:srgbClr val="0000FF"/>
                </a:solidFill>
                <a:ea typeface="楷体_GB2312" pitchFamily="49" charset="-122"/>
              </a:rPr>
              <a:t>     </a:t>
            </a:r>
            <a:endParaRPr lang="zh-CN" altLang="en-US">
              <a:ea typeface="楷体_GB2312" pitchFamily="49" charset="-122"/>
            </a:endParaRP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7615238" y="3473450"/>
            <a:ext cx="121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/>
              <a:t>输出</a:t>
            </a:r>
            <a:r>
              <a:rPr kumimoji="1" lang="zh-CN" altLang="en-US" b="1">
                <a:solidFill>
                  <a:srgbClr val="0000FF"/>
                </a:solidFill>
                <a:ea typeface="楷体_GB2312" pitchFamily="49" charset="-122"/>
              </a:rPr>
              <a:t>     </a:t>
            </a:r>
            <a:endParaRPr kumimoji="1" lang="zh-CN" altLang="en-US" b="1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1714500" y="2762250"/>
            <a:ext cx="5651500" cy="217963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5737" name="Rectangle 25"/>
          <p:cNvSpPr>
            <a:spLocks noChangeArrowheads="1"/>
          </p:cNvSpPr>
          <p:nvPr/>
        </p:nvSpPr>
        <p:spPr bwMode="auto">
          <a:xfrm>
            <a:off x="2627313" y="4438650"/>
            <a:ext cx="3852862" cy="457200"/>
          </a:xfrm>
          <a:prstGeom prst="rect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/>
              <a:t>高</a:t>
            </a:r>
            <a:r>
              <a:rPr lang="en-US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baseline="-25000">
                <a:latin typeface="Times New Roman" panose="02020603050405020304" pitchFamily="18" charset="0"/>
              </a:rPr>
              <a:t>u</a:t>
            </a:r>
            <a:r>
              <a:rPr lang="zh-CN" altLang="en-US" b="1"/>
              <a:t>、大</a:t>
            </a:r>
            <a:r>
              <a:rPr lang="en-US" altLang="zh-CN" b="1" i="1">
                <a:latin typeface="Times New Roman" panose="02020603050405020304" pitchFamily="18" charset="0"/>
              </a:rPr>
              <a:t>R</a:t>
            </a:r>
            <a:r>
              <a:rPr lang="en-US" altLang="zh-CN" b="1" baseline="-25000">
                <a:latin typeface="Times New Roman" panose="02020603050405020304" pitchFamily="18" charset="0"/>
              </a:rPr>
              <a:t>i</a:t>
            </a:r>
            <a:r>
              <a:rPr lang="zh-CN" altLang="en-US" b="1"/>
              <a:t>、小</a:t>
            </a:r>
            <a:r>
              <a:rPr lang="en-US" altLang="zh-CN" b="1" i="1">
                <a:latin typeface="Times New Roman" panose="02020603050405020304" pitchFamily="18" charset="0"/>
              </a:rPr>
              <a:t>R</a:t>
            </a:r>
            <a:r>
              <a:rPr lang="en-US" altLang="zh-CN" b="1" baseline="-25000">
                <a:latin typeface="Times New Roman" panose="02020603050405020304" pitchFamily="18" charset="0"/>
              </a:rPr>
              <a:t>0</a:t>
            </a:r>
            <a:r>
              <a:rPr kumimoji="1" lang="zh-CN" altLang="en-US" b="1"/>
              <a:t>放大器</a:t>
            </a:r>
            <a:r>
              <a:rPr kumimoji="1" lang="zh-CN" altLang="en-US" b="1">
                <a:solidFill>
                  <a:srgbClr val="0000FF"/>
                </a:solidFill>
                <a:ea typeface="楷体_GB2312" pitchFamily="49" charset="-122"/>
              </a:rPr>
              <a:t>       </a:t>
            </a:r>
            <a:endParaRPr kumimoji="1" lang="zh-CN" altLang="en-US" b="1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115738" name="Rectangle 26"/>
          <p:cNvSpPr>
            <a:spLocks noChangeArrowheads="1"/>
          </p:cNvSpPr>
          <p:nvPr/>
        </p:nvSpPr>
        <p:spPr bwMode="auto">
          <a:xfrm>
            <a:off x="418306" y="701629"/>
            <a:ext cx="521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/>
              <a:t>为什么需要多级放大电路？</a:t>
            </a:r>
            <a:endParaRPr lang="zh-CN" altLang="en-US" sz="2800" b="1" dirty="0"/>
          </a:p>
        </p:txBody>
      </p:sp>
      <p:sp>
        <p:nvSpPr>
          <p:cNvPr id="115739" name="Rectangle 27"/>
          <p:cNvSpPr>
            <a:spLocks noChangeArrowheads="1"/>
          </p:cNvSpPr>
          <p:nvPr/>
        </p:nvSpPr>
        <p:spPr bwMode="auto">
          <a:xfrm>
            <a:off x="1039813" y="1304925"/>
            <a:ext cx="732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一级放大器放大倍数不够，需要多级级联；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1008063" y="1808163"/>
            <a:ext cx="7051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放大倍数满足要求，输入电阻或输出电阻不满足要求，也需要级联。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539750" y="4976813"/>
            <a:ext cx="3852863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u="sng">
                <a:solidFill>
                  <a:srgbClr val="800000"/>
                </a:solidFill>
                <a:latin typeface="Times New Roman" panose="02020603050405020304" pitchFamily="18" charset="0"/>
              </a:rPr>
              <a:t>多级放大电路要求：</a:t>
            </a:r>
            <a:endParaRPr kumimoji="1" lang="zh-CN" altLang="en-US" sz="2800" b="1" u="sng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47" name="Text Box 35"/>
          <p:cNvSpPr txBox="1">
            <a:spLocks noChangeArrowheads="1"/>
          </p:cNvSpPr>
          <p:nvPr/>
        </p:nvSpPr>
        <p:spPr bwMode="auto">
          <a:xfrm>
            <a:off x="606425" y="5672138"/>
            <a:ext cx="4843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静态：保证各级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Q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点正确设置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623888" y="6103938"/>
            <a:ext cx="805180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2.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动态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: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传送信号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要求</a:t>
            </a:r>
            <a:r>
              <a:rPr kumimoji="1" lang="zh-CN" altLang="en-US" sz="2400" b="1" dirty="0"/>
              <a:t>波形不失真，尽量减少压降损失</a:t>
            </a:r>
            <a:r>
              <a:rPr kumimoji="1" lang="zh-CN" altLang="en-US" sz="2400" dirty="0"/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11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32" grpId="0" autoUpdateAnimBg="0"/>
      <p:bldP spid="115734" grpId="0"/>
      <p:bldP spid="115735" grpId="0"/>
      <p:bldP spid="115737" grpId="0" animBg="1"/>
      <p:bldP spid="115739" grpId="0"/>
      <p:bldP spid="115740" grpId="0"/>
      <p:bldP spid="115746" grpId="0" autoUpdateAnimBg="0"/>
      <p:bldP spid="115747" grpId="0" autoUpdateAnimBg="0"/>
      <p:bldP spid="11574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4" name="Text Box 2"/>
          <p:cNvSpPr txBox="1">
            <a:spLocks noChangeArrowheads="1"/>
          </p:cNvSpPr>
          <p:nvPr/>
        </p:nvSpPr>
        <p:spPr bwMode="auto">
          <a:xfrm>
            <a:off x="611188" y="288925"/>
            <a:ext cx="3698875" cy="52228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</a:t>
            </a:r>
            <a:r>
              <a:rPr kumimoji="1"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、输入电阻</a:t>
            </a:r>
            <a:r>
              <a:rPr kumimoji="1" lang="en-US" altLang="zh-CN" sz="2800" b="1" i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R</a:t>
            </a:r>
            <a:r>
              <a:rPr kumimoji="1" lang="en-US" altLang="zh-CN" sz="2800" b="1" i="1" baseline="-25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i</a:t>
            </a:r>
            <a:endParaRPr kumimoji="1" lang="en-US" altLang="zh-CN" sz="2800" b="1" i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412750" y="3141663"/>
            <a:ext cx="8318500" cy="1373187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放大电路一定要有信号源为其提供信号，那么就要从信号源索取信号。</a:t>
            </a:r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输入电阻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是衡量放大电路从其前级获取信号能力大小的参数。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3492" name="Group 4"/>
          <p:cNvGrpSpPr/>
          <p:nvPr/>
        </p:nvGrpSpPr>
        <p:grpSpPr bwMode="auto">
          <a:xfrm>
            <a:off x="3152775" y="1468438"/>
            <a:ext cx="2857500" cy="1600200"/>
            <a:chOff x="1989" y="1179"/>
            <a:chExt cx="1800" cy="1008"/>
          </a:xfrm>
        </p:grpSpPr>
        <p:grpSp>
          <p:nvGrpSpPr>
            <p:cNvPr id="63745" name="Group 5"/>
            <p:cNvGrpSpPr/>
            <p:nvPr/>
          </p:nvGrpSpPr>
          <p:grpSpPr bwMode="auto">
            <a:xfrm>
              <a:off x="1989" y="1179"/>
              <a:ext cx="1800" cy="1008"/>
              <a:chOff x="1908" y="2592"/>
              <a:chExt cx="1800" cy="1008"/>
            </a:xfrm>
          </p:grpSpPr>
          <p:sp>
            <p:nvSpPr>
              <p:cNvPr id="63747" name="Rectangle 6"/>
              <p:cNvSpPr>
                <a:spLocks noChangeArrowheads="1"/>
              </p:cNvSpPr>
              <p:nvPr/>
            </p:nvSpPr>
            <p:spPr bwMode="auto">
              <a:xfrm>
                <a:off x="2495" y="2592"/>
                <a:ext cx="625" cy="10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3748" name="Group 7"/>
              <p:cNvGrpSpPr/>
              <p:nvPr/>
            </p:nvGrpSpPr>
            <p:grpSpPr bwMode="auto">
              <a:xfrm>
                <a:off x="1908" y="2724"/>
                <a:ext cx="588" cy="96"/>
                <a:chOff x="1908" y="2724"/>
                <a:chExt cx="588" cy="96"/>
              </a:xfrm>
            </p:grpSpPr>
            <p:sp>
              <p:nvSpPr>
                <p:cNvPr id="63758" name="Line 8"/>
                <p:cNvSpPr>
                  <a:spLocks noChangeShapeType="1"/>
                </p:cNvSpPr>
                <p:nvPr/>
              </p:nvSpPr>
              <p:spPr bwMode="auto">
                <a:xfrm>
                  <a:off x="2016" y="2784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759" name="Oval 9"/>
                <p:cNvSpPr>
                  <a:spLocks noChangeArrowheads="1"/>
                </p:cNvSpPr>
                <p:nvPr/>
              </p:nvSpPr>
              <p:spPr bwMode="auto">
                <a:xfrm>
                  <a:off x="1908" y="272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749" name="Group 10"/>
              <p:cNvGrpSpPr/>
              <p:nvPr/>
            </p:nvGrpSpPr>
            <p:grpSpPr bwMode="auto">
              <a:xfrm>
                <a:off x="1908" y="3336"/>
                <a:ext cx="588" cy="96"/>
                <a:chOff x="1908" y="2724"/>
                <a:chExt cx="588" cy="96"/>
              </a:xfrm>
            </p:grpSpPr>
            <p:sp>
              <p:nvSpPr>
                <p:cNvPr id="63756" name="Line 11"/>
                <p:cNvSpPr>
                  <a:spLocks noChangeShapeType="1"/>
                </p:cNvSpPr>
                <p:nvPr/>
              </p:nvSpPr>
              <p:spPr bwMode="auto">
                <a:xfrm>
                  <a:off x="2016" y="2784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757" name="Oval 12"/>
                <p:cNvSpPr>
                  <a:spLocks noChangeArrowheads="1"/>
                </p:cNvSpPr>
                <p:nvPr/>
              </p:nvSpPr>
              <p:spPr bwMode="auto">
                <a:xfrm>
                  <a:off x="1908" y="272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750" name="Group 13"/>
              <p:cNvGrpSpPr/>
              <p:nvPr/>
            </p:nvGrpSpPr>
            <p:grpSpPr bwMode="auto">
              <a:xfrm flipH="1">
                <a:off x="3120" y="2724"/>
                <a:ext cx="588" cy="96"/>
                <a:chOff x="1908" y="2724"/>
                <a:chExt cx="588" cy="96"/>
              </a:xfrm>
            </p:grpSpPr>
            <p:sp>
              <p:nvSpPr>
                <p:cNvPr id="63754" name="Line 14"/>
                <p:cNvSpPr>
                  <a:spLocks noChangeShapeType="1"/>
                </p:cNvSpPr>
                <p:nvPr/>
              </p:nvSpPr>
              <p:spPr bwMode="auto">
                <a:xfrm>
                  <a:off x="2016" y="2784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755" name="Oval 15"/>
                <p:cNvSpPr>
                  <a:spLocks noChangeArrowheads="1"/>
                </p:cNvSpPr>
                <p:nvPr/>
              </p:nvSpPr>
              <p:spPr bwMode="auto">
                <a:xfrm>
                  <a:off x="1908" y="272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751" name="Group 16"/>
              <p:cNvGrpSpPr/>
              <p:nvPr/>
            </p:nvGrpSpPr>
            <p:grpSpPr bwMode="auto">
              <a:xfrm flipH="1">
                <a:off x="3120" y="3336"/>
                <a:ext cx="588" cy="96"/>
                <a:chOff x="1908" y="2724"/>
                <a:chExt cx="588" cy="96"/>
              </a:xfrm>
            </p:grpSpPr>
            <p:sp>
              <p:nvSpPr>
                <p:cNvPr id="63752" name="Line 17"/>
                <p:cNvSpPr>
                  <a:spLocks noChangeShapeType="1"/>
                </p:cNvSpPr>
                <p:nvPr/>
              </p:nvSpPr>
              <p:spPr bwMode="auto">
                <a:xfrm>
                  <a:off x="2016" y="2784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753" name="Oval 18"/>
                <p:cNvSpPr>
                  <a:spLocks noChangeArrowheads="1"/>
                </p:cNvSpPr>
                <p:nvPr/>
              </p:nvSpPr>
              <p:spPr bwMode="auto">
                <a:xfrm>
                  <a:off x="1908" y="2724"/>
                  <a:ext cx="96" cy="9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3746" name="Text Box 19"/>
            <p:cNvSpPr txBox="1">
              <a:spLocks noChangeArrowheads="1"/>
            </p:cNvSpPr>
            <p:nvPr/>
          </p:nvSpPr>
          <p:spPr bwMode="auto">
            <a:xfrm>
              <a:off x="2724" y="1477"/>
              <a:ext cx="350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/>
                  <a:cs typeface="楷体_GB2312"/>
                </a:rPr>
                <a:t>A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pSp>
        <p:nvGrpSpPr>
          <p:cNvPr id="63508" name="Group 20"/>
          <p:cNvGrpSpPr/>
          <p:nvPr/>
        </p:nvGrpSpPr>
        <p:grpSpPr bwMode="auto">
          <a:xfrm>
            <a:off x="1023938" y="1684338"/>
            <a:ext cx="2133600" cy="1073150"/>
            <a:chOff x="655" y="1315"/>
            <a:chExt cx="1343" cy="676"/>
          </a:xfrm>
        </p:grpSpPr>
        <p:grpSp>
          <p:nvGrpSpPr>
            <p:cNvPr id="63735" name="Group 21"/>
            <p:cNvGrpSpPr/>
            <p:nvPr/>
          </p:nvGrpSpPr>
          <p:grpSpPr bwMode="auto">
            <a:xfrm>
              <a:off x="1125" y="1315"/>
              <a:ext cx="873" cy="676"/>
              <a:chOff x="918" y="1315"/>
              <a:chExt cx="873" cy="676"/>
            </a:xfrm>
          </p:grpSpPr>
          <p:sp>
            <p:nvSpPr>
              <p:cNvPr id="63737" name="Line 22"/>
              <p:cNvSpPr>
                <a:spLocks noChangeShapeType="1"/>
              </p:cNvSpPr>
              <p:nvPr/>
            </p:nvSpPr>
            <p:spPr bwMode="auto">
              <a:xfrm>
                <a:off x="1036" y="1978"/>
                <a:ext cx="75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738" name="Line 23"/>
              <p:cNvSpPr>
                <a:spLocks noChangeShapeType="1"/>
              </p:cNvSpPr>
              <p:nvPr/>
            </p:nvSpPr>
            <p:spPr bwMode="auto">
              <a:xfrm>
                <a:off x="1033" y="1372"/>
                <a:ext cx="75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739" name="Rectangle 24"/>
              <p:cNvSpPr>
                <a:spLocks noChangeArrowheads="1"/>
              </p:cNvSpPr>
              <p:nvPr/>
            </p:nvSpPr>
            <p:spPr bwMode="auto">
              <a:xfrm>
                <a:off x="1282" y="1315"/>
                <a:ext cx="291" cy="1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3740" name="Group 25"/>
              <p:cNvGrpSpPr/>
              <p:nvPr/>
            </p:nvGrpSpPr>
            <p:grpSpPr bwMode="auto">
              <a:xfrm>
                <a:off x="918" y="1481"/>
                <a:ext cx="283" cy="327"/>
                <a:chOff x="1891" y="2545"/>
                <a:chExt cx="283" cy="327"/>
              </a:xfrm>
            </p:grpSpPr>
            <p:sp>
              <p:nvSpPr>
                <p:cNvPr id="63743" name="Oval 26"/>
                <p:cNvSpPr>
                  <a:spLocks noChangeArrowheads="1"/>
                </p:cNvSpPr>
                <p:nvPr/>
              </p:nvSpPr>
              <p:spPr bwMode="auto">
                <a:xfrm>
                  <a:off x="1891" y="2600"/>
                  <a:ext cx="255" cy="25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74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901" y="2545"/>
                  <a:ext cx="273" cy="32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  <a:ea typeface="楷体_GB2312"/>
                      <a:cs typeface="楷体_GB2312"/>
                    </a:rPr>
                    <a:t>~</a:t>
                  </a:r>
                  <a:endParaRPr kumimoji="1" lang="en-US" altLang="zh-CN" sz="2800" b="1" i="1">
                    <a:latin typeface="Times New Roman" panose="02020603050405020304" pitchFamily="18" charset="0"/>
                    <a:ea typeface="楷体_GB2312"/>
                    <a:cs typeface="楷体_GB2312"/>
                  </a:endParaRPr>
                </a:p>
              </p:txBody>
            </p:sp>
          </p:grpSp>
          <p:sp>
            <p:nvSpPr>
              <p:cNvPr id="63741" name="Line 28"/>
              <p:cNvSpPr>
                <a:spLocks noChangeShapeType="1"/>
              </p:cNvSpPr>
              <p:nvPr/>
            </p:nvSpPr>
            <p:spPr bwMode="auto">
              <a:xfrm flipH="1">
                <a:off x="1045" y="1369"/>
                <a:ext cx="0" cy="1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3742" name="Line 29"/>
              <p:cNvSpPr>
                <a:spLocks noChangeShapeType="1"/>
              </p:cNvSpPr>
              <p:nvPr/>
            </p:nvSpPr>
            <p:spPr bwMode="auto">
              <a:xfrm>
                <a:off x="1045" y="1800"/>
                <a:ext cx="0" cy="19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736" name="Text Box 30"/>
            <p:cNvSpPr txBox="1">
              <a:spLocks noChangeArrowheads="1"/>
            </p:cNvSpPr>
            <p:nvPr/>
          </p:nvSpPr>
          <p:spPr bwMode="auto">
            <a:xfrm>
              <a:off x="655" y="1479"/>
              <a:ext cx="600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graphicFrame>
        <p:nvGraphicFramePr>
          <p:cNvPr id="63519" name="Object 223"/>
          <p:cNvGraphicFramePr>
            <a:graphicFrameLocks noChangeAspect="1"/>
          </p:cNvGraphicFramePr>
          <p:nvPr/>
        </p:nvGraphicFramePr>
        <p:xfrm>
          <a:off x="7050088" y="1200150"/>
          <a:ext cx="1630362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1" name="公式" r:id="rId1" imgW="17068800" imgH="13817600" progId="Equation.3">
                  <p:embed/>
                </p:oleObj>
              </mc:Choice>
              <mc:Fallback>
                <p:oleObj name="公式" r:id="rId1" imgW="17068800" imgH="13817600" progId="Equation.3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0088" y="1200150"/>
                        <a:ext cx="1630362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20" name="Text Box 32"/>
          <p:cNvSpPr txBox="1">
            <a:spLocks noChangeArrowheads="1"/>
          </p:cNvSpPr>
          <p:nvPr/>
        </p:nvSpPr>
        <p:spPr bwMode="auto">
          <a:xfrm>
            <a:off x="981075" y="1030288"/>
            <a:ext cx="1846263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定义：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521" name="Text Box 33"/>
          <p:cNvSpPr txBox="1">
            <a:spLocks noChangeArrowheads="1"/>
          </p:cNvSpPr>
          <p:nvPr/>
        </p:nvSpPr>
        <p:spPr bwMode="auto">
          <a:xfrm>
            <a:off x="365125" y="4581525"/>
            <a:ext cx="8412163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对电压放大器：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越大，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就越小，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就越接近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U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；即放大器对电压信号源损失越小。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grpSp>
        <p:nvGrpSpPr>
          <p:cNvPr id="63522" name="Group 34"/>
          <p:cNvGrpSpPr/>
          <p:nvPr/>
        </p:nvGrpSpPr>
        <p:grpSpPr bwMode="auto">
          <a:xfrm>
            <a:off x="3378200" y="990600"/>
            <a:ext cx="468313" cy="698500"/>
            <a:chOff x="2126" y="785"/>
            <a:chExt cx="337" cy="359"/>
          </a:xfrm>
        </p:grpSpPr>
        <p:sp>
          <p:nvSpPr>
            <p:cNvPr id="63734" name="Line 35"/>
            <p:cNvSpPr>
              <a:spLocks noChangeShapeType="1"/>
            </p:cNvSpPr>
            <p:nvPr/>
          </p:nvSpPr>
          <p:spPr bwMode="auto">
            <a:xfrm>
              <a:off x="2136" y="1117"/>
              <a:ext cx="32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3712" name="Object 224"/>
            <p:cNvGraphicFramePr>
              <a:graphicFrameLocks noChangeAspect="1"/>
            </p:cNvGraphicFramePr>
            <p:nvPr/>
          </p:nvGraphicFramePr>
          <p:xfrm>
            <a:off x="2126" y="785"/>
            <a:ext cx="24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02" name="公式" r:id="rId3" imgW="4470400" imgH="7721600" progId="Equation.3">
                    <p:embed/>
                  </p:oleObj>
                </mc:Choice>
                <mc:Fallback>
                  <p:oleObj name="公式" r:id="rId3" imgW="4470400" imgH="7721600" progId="Equation.3">
                    <p:embed/>
                    <p:pic>
                      <p:nvPicPr>
                        <p:cNvPr id="0" name="Picture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6" y="785"/>
                          <a:ext cx="244" cy="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525" name="Group 37"/>
          <p:cNvGrpSpPr/>
          <p:nvPr/>
        </p:nvGrpSpPr>
        <p:grpSpPr bwMode="auto">
          <a:xfrm>
            <a:off x="3184525" y="2044700"/>
            <a:ext cx="714375" cy="606425"/>
            <a:chOff x="2018" y="1300"/>
            <a:chExt cx="346" cy="359"/>
          </a:xfrm>
        </p:grpSpPr>
        <p:sp>
          <p:nvSpPr>
            <p:cNvPr id="63733" name="Line 38"/>
            <p:cNvSpPr>
              <a:spLocks noChangeShapeType="1"/>
            </p:cNvSpPr>
            <p:nvPr/>
          </p:nvSpPr>
          <p:spPr bwMode="auto">
            <a:xfrm>
              <a:off x="2018" y="1312"/>
              <a:ext cx="0" cy="27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stealth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3713" name="Object 225"/>
            <p:cNvGraphicFramePr>
              <a:graphicFrameLocks noChangeAspect="1"/>
            </p:cNvGraphicFramePr>
            <p:nvPr/>
          </p:nvGraphicFramePr>
          <p:xfrm>
            <a:off x="2073" y="1300"/>
            <a:ext cx="291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03" name="Equation" r:id="rId5" imgW="6096000" imgH="7721600" progId="Equation.3">
                    <p:embed/>
                  </p:oleObj>
                </mc:Choice>
                <mc:Fallback>
                  <p:oleObj name="Equation" r:id="rId5" imgW="6096000" imgH="7721600" progId="Equation.3">
                    <p:embed/>
                    <p:pic>
                      <p:nvPicPr>
                        <p:cNvPr id="0" name="Picture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1300"/>
                          <a:ext cx="291" cy="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40"/>
          <p:cNvSpPr>
            <a:spLocks noChangeArrowheads="1"/>
          </p:cNvSpPr>
          <p:nvPr/>
        </p:nvSpPr>
        <p:spPr bwMode="auto">
          <a:xfrm>
            <a:off x="2290763" y="1243013"/>
            <a:ext cx="5000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S</a:t>
            </a:r>
            <a:endParaRPr kumimoji="1" lang="en-US" altLang="zh-CN" sz="24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63529" name="Text Box 41"/>
          <p:cNvSpPr txBox="1">
            <a:spLocks noChangeArrowheads="1"/>
          </p:cNvSpPr>
          <p:nvPr/>
        </p:nvSpPr>
        <p:spPr bwMode="auto">
          <a:xfrm>
            <a:off x="377825" y="5513388"/>
            <a:ext cx="8370888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对电流放大器：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R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越小，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就越大，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/>
                <a:cs typeface="楷体_GB2312"/>
              </a:rPr>
              <a:t>就越接近</a:t>
            </a:r>
            <a:r>
              <a:rPr kumimoji="1" lang="en-US" altLang="zh-CN" sz="28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I</a:t>
            </a:r>
            <a:r>
              <a:rPr kumimoji="1" lang="en-US" altLang="zh-CN" sz="2800" b="1" i="1" baseline="-25000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S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；即放大器对电流信号源损失越小。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3530" name="Text Box 42"/>
          <p:cNvSpPr txBox="1">
            <a:spLocks noChangeArrowheads="1"/>
          </p:cNvSpPr>
          <p:nvPr/>
        </p:nvSpPr>
        <p:spPr bwMode="auto">
          <a:xfrm>
            <a:off x="6335713" y="2573338"/>
            <a:ext cx="2657475" cy="457200"/>
          </a:xfrm>
          <a:prstGeom prst="rect">
            <a:avLst/>
          </a:prstGeom>
          <a:noFill/>
          <a:ln w="38100">
            <a:noFill/>
            <a:miter lim="800000"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1">
                <a:solidFill>
                  <a:schemeClr val="hlink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solidFill>
                  <a:schemeClr val="hlink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为有效值）</a:t>
            </a:r>
            <a:endParaRPr kumimoji="1" lang="zh-CN" altLang="en-US" sz="24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531" name="Rectangle 43"/>
          <p:cNvSpPr>
            <a:spLocks noChangeArrowheads="1"/>
          </p:cNvSpPr>
          <p:nvPr/>
        </p:nvSpPr>
        <p:spPr bwMode="auto">
          <a:xfrm>
            <a:off x="3846513" y="1165225"/>
            <a:ext cx="2741612" cy="2011363"/>
          </a:xfrm>
          <a:prstGeom prst="rect">
            <a:avLst/>
          </a:prstGeom>
          <a:noFill/>
          <a:ln w="38100" algn="ctr">
            <a:solidFill>
              <a:srgbClr val="FF00FF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3532" name="Group 44"/>
          <p:cNvGrpSpPr/>
          <p:nvPr/>
        </p:nvGrpSpPr>
        <p:grpSpPr bwMode="auto">
          <a:xfrm>
            <a:off x="5578475" y="1774825"/>
            <a:ext cx="914400" cy="990600"/>
            <a:chOff x="3509" y="1106"/>
            <a:chExt cx="576" cy="624"/>
          </a:xfrm>
        </p:grpSpPr>
        <p:sp>
          <p:nvSpPr>
            <p:cNvPr id="63727" name="Text Box 45"/>
            <p:cNvSpPr txBox="1">
              <a:spLocks noChangeArrowheads="1"/>
            </p:cNvSpPr>
            <p:nvPr/>
          </p:nvSpPr>
          <p:spPr bwMode="auto">
            <a:xfrm>
              <a:off x="3509" y="1200"/>
              <a:ext cx="516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sz="32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L</a:t>
              </a:r>
              <a:endParaRPr kumimoji="1"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3728" name="Line 46"/>
            <p:cNvSpPr>
              <a:spLocks noChangeShapeType="1"/>
            </p:cNvSpPr>
            <p:nvPr/>
          </p:nvSpPr>
          <p:spPr bwMode="auto">
            <a:xfrm>
              <a:off x="3773" y="1106"/>
              <a:ext cx="25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29" name="Line 47"/>
            <p:cNvSpPr>
              <a:spLocks noChangeShapeType="1"/>
            </p:cNvSpPr>
            <p:nvPr/>
          </p:nvSpPr>
          <p:spPr bwMode="auto">
            <a:xfrm>
              <a:off x="3761" y="1718"/>
              <a:ext cx="25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30" name="Rectangle 48"/>
            <p:cNvSpPr>
              <a:spLocks noChangeArrowheads="1"/>
            </p:cNvSpPr>
            <p:nvPr/>
          </p:nvSpPr>
          <p:spPr bwMode="auto">
            <a:xfrm>
              <a:off x="3941" y="1286"/>
              <a:ext cx="144" cy="240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31" name="Line 49"/>
            <p:cNvSpPr>
              <a:spLocks noChangeShapeType="1"/>
            </p:cNvSpPr>
            <p:nvPr/>
          </p:nvSpPr>
          <p:spPr bwMode="auto">
            <a:xfrm>
              <a:off x="4013" y="1106"/>
              <a:ext cx="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32" name="Line 50"/>
            <p:cNvSpPr>
              <a:spLocks noChangeShapeType="1"/>
            </p:cNvSpPr>
            <p:nvPr/>
          </p:nvSpPr>
          <p:spPr bwMode="auto">
            <a:xfrm>
              <a:off x="4001" y="1514"/>
              <a:ext cx="0" cy="2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4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6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6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autoUpdateAnimBg="0"/>
      <p:bldP spid="63520" grpId="0" autoUpdateAnimBg="0"/>
      <p:bldP spid="63521" grpId="0" autoUpdateAnimBg="0"/>
      <p:bldP spid="2" grpId="0"/>
      <p:bldP spid="63529" grpId="0" autoUpdateAnimBg="0"/>
      <p:bldP spid="63530" grpId="0"/>
      <p:bldP spid="635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539750" y="1521880"/>
            <a:ext cx="3013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耦合方式？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187450" y="1994955"/>
            <a:ext cx="741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多级放大器级与级之间、信号源与放大器之间、放大器与负载之间的连接方式，或者说信号传输方式。</a:t>
            </a:r>
            <a:r>
              <a:rPr lang="zh-CN" altLang="en-US" sz="2400" b="1" dirty="0">
                <a:solidFill>
                  <a:srgbClr val="000000"/>
                </a:solidFill>
                <a:ea typeface="楷体_GB2312" pitchFamily="49" charset="-122"/>
              </a:rPr>
              <a:t> </a:t>
            </a:r>
            <a:endParaRPr lang="zh-CN" altLang="en-US" sz="2400" b="1" dirty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116740" name="Line 4"/>
          <p:cNvSpPr>
            <a:spLocks noChangeShapeType="1"/>
          </p:cNvSpPr>
          <p:nvPr/>
        </p:nvSpPr>
        <p:spPr bwMode="auto">
          <a:xfrm>
            <a:off x="615950" y="4166655"/>
            <a:ext cx="116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1" name="Line 5"/>
          <p:cNvSpPr>
            <a:spLocks noChangeShapeType="1"/>
          </p:cNvSpPr>
          <p:nvPr/>
        </p:nvSpPr>
        <p:spPr bwMode="auto">
          <a:xfrm flipV="1">
            <a:off x="7410450" y="4122205"/>
            <a:ext cx="136525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6742" name="Group 6"/>
          <p:cNvGrpSpPr/>
          <p:nvPr/>
        </p:nvGrpSpPr>
        <p:grpSpPr bwMode="auto">
          <a:xfrm>
            <a:off x="1803400" y="3777717"/>
            <a:ext cx="1409700" cy="820738"/>
            <a:chOff x="1100" y="2427"/>
            <a:chExt cx="888" cy="517"/>
          </a:xfrm>
        </p:grpSpPr>
        <p:sp>
          <p:nvSpPr>
            <p:cNvPr id="116743" name="Rectangle 7"/>
            <p:cNvSpPr>
              <a:spLocks noChangeArrowheads="1"/>
            </p:cNvSpPr>
            <p:nvPr/>
          </p:nvSpPr>
          <p:spPr bwMode="auto">
            <a:xfrm>
              <a:off x="1100" y="2427"/>
              <a:ext cx="732" cy="51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744" name="Text Box 8"/>
            <p:cNvSpPr txBox="1">
              <a:spLocks noChangeArrowheads="1"/>
            </p:cNvSpPr>
            <p:nvPr/>
          </p:nvSpPr>
          <p:spPr bwMode="auto">
            <a:xfrm>
              <a:off x="1124" y="2536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第一级</a:t>
              </a:r>
              <a:endParaRPr kumimoji="1" lang="zh-CN" altLang="en-US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6745" name="Group 9"/>
          <p:cNvGrpSpPr/>
          <p:nvPr/>
        </p:nvGrpSpPr>
        <p:grpSpPr bwMode="auto">
          <a:xfrm>
            <a:off x="2965450" y="3749142"/>
            <a:ext cx="2152650" cy="820738"/>
            <a:chOff x="1832" y="2409"/>
            <a:chExt cx="1356" cy="517"/>
          </a:xfrm>
        </p:grpSpPr>
        <p:grpSp>
          <p:nvGrpSpPr>
            <p:cNvPr id="116746" name="Group 10"/>
            <p:cNvGrpSpPr/>
            <p:nvPr/>
          </p:nvGrpSpPr>
          <p:grpSpPr bwMode="auto">
            <a:xfrm>
              <a:off x="1832" y="2409"/>
              <a:ext cx="1200" cy="517"/>
              <a:chOff x="564" y="1871"/>
              <a:chExt cx="1200" cy="517"/>
            </a:xfrm>
          </p:grpSpPr>
          <p:sp>
            <p:nvSpPr>
              <p:cNvPr id="116747" name="Rectangle 11"/>
              <p:cNvSpPr>
                <a:spLocks noChangeArrowheads="1"/>
              </p:cNvSpPr>
              <p:nvPr/>
            </p:nvSpPr>
            <p:spPr bwMode="auto">
              <a:xfrm>
                <a:off x="1032" y="1871"/>
                <a:ext cx="732" cy="5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48" name="Line 12"/>
              <p:cNvSpPr>
                <a:spLocks noChangeShapeType="1"/>
              </p:cNvSpPr>
              <p:nvPr/>
            </p:nvSpPr>
            <p:spPr bwMode="auto">
              <a:xfrm>
                <a:off x="564" y="2124"/>
                <a:ext cx="4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6749" name="Text Box 13"/>
            <p:cNvSpPr txBox="1">
              <a:spLocks noChangeArrowheads="1"/>
            </p:cNvSpPr>
            <p:nvPr/>
          </p:nvSpPr>
          <p:spPr bwMode="auto">
            <a:xfrm>
              <a:off x="2324" y="2548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第二级</a:t>
              </a:r>
              <a:endParaRPr kumimoji="1" lang="zh-CN" altLang="en-US" sz="2000" b="1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6750" name="Group 14"/>
          <p:cNvGrpSpPr/>
          <p:nvPr/>
        </p:nvGrpSpPr>
        <p:grpSpPr bwMode="auto">
          <a:xfrm>
            <a:off x="4851400" y="3745967"/>
            <a:ext cx="2800350" cy="820738"/>
            <a:chOff x="3020" y="2407"/>
            <a:chExt cx="1764" cy="517"/>
          </a:xfrm>
        </p:grpSpPr>
        <p:sp>
          <p:nvSpPr>
            <p:cNvPr id="116751" name="Line 15"/>
            <p:cNvSpPr>
              <a:spLocks noChangeShapeType="1"/>
            </p:cNvSpPr>
            <p:nvPr/>
          </p:nvSpPr>
          <p:spPr bwMode="auto">
            <a:xfrm>
              <a:off x="3020" y="2656"/>
              <a:ext cx="4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6752" name="Group 16"/>
            <p:cNvGrpSpPr/>
            <p:nvPr/>
          </p:nvGrpSpPr>
          <p:grpSpPr bwMode="auto">
            <a:xfrm>
              <a:off x="3436" y="2407"/>
              <a:ext cx="1200" cy="517"/>
              <a:chOff x="564" y="1871"/>
              <a:chExt cx="1200" cy="517"/>
            </a:xfrm>
          </p:grpSpPr>
          <p:sp>
            <p:nvSpPr>
              <p:cNvPr id="116753" name="Rectangle 17"/>
              <p:cNvSpPr>
                <a:spLocks noChangeArrowheads="1"/>
              </p:cNvSpPr>
              <p:nvPr/>
            </p:nvSpPr>
            <p:spPr bwMode="auto">
              <a:xfrm>
                <a:off x="1032" y="1871"/>
                <a:ext cx="732" cy="5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754" name="Line 18"/>
              <p:cNvSpPr>
                <a:spLocks noChangeShapeType="1"/>
              </p:cNvSpPr>
              <p:nvPr/>
            </p:nvSpPr>
            <p:spPr bwMode="auto">
              <a:xfrm>
                <a:off x="564" y="2124"/>
                <a:ext cx="4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6755" name="Text Box 19"/>
            <p:cNvSpPr txBox="1">
              <a:spLocks noChangeArrowheads="1"/>
            </p:cNvSpPr>
            <p:nvPr/>
          </p:nvSpPr>
          <p:spPr bwMode="auto">
            <a:xfrm>
              <a:off x="3920" y="2524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</a:rPr>
                <a:t>第</a:t>
              </a:r>
              <a:r>
                <a:rPr kumimoji="1" lang="en-US" altLang="zh-CN" sz="20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000" b="1">
                  <a:solidFill>
                    <a:srgbClr val="0000FF"/>
                  </a:solidFill>
                  <a:latin typeface="宋体" panose="02010600030101010101" pitchFamily="2" charset="-122"/>
                </a:rPr>
                <a:t>级</a:t>
              </a:r>
              <a:endParaRPr kumimoji="1" lang="zh-CN" altLang="en-US" sz="2000" b="1">
                <a:solidFill>
                  <a:srgbClr val="0000FF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116756" name="AutoShape 20"/>
          <p:cNvSpPr>
            <a:spLocks noChangeArrowheads="1"/>
          </p:cNvSpPr>
          <p:nvPr/>
        </p:nvSpPr>
        <p:spPr bwMode="auto">
          <a:xfrm>
            <a:off x="2319338" y="2903005"/>
            <a:ext cx="1316037" cy="468312"/>
          </a:xfrm>
          <a:prstGeom prst="wedgeRoundRectCallout">
            <a:avLst>
              <a:gd name="adj1" fmla="val 23463"/>
              <a:gd name="adj2" fmla="val 200509"/>
              <a:gd name="adj3" fmla="val 16667"/>
            </a:avLst>
          </a:prstGeom>
          <a:noFill/>
          <a:ln w="38100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耦合</a:t>
            </a: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endParaRPr kumimoji="1" lang="zh-CN" altLang="en-US" b="1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6757" name="AutoShape 21"/>
          <p:cNvSpPr/>
          <p:nvPr/>
        </p:nvSpPr>
        <p:spPr bwMode="auto">
          <a:xfrm rot="5400000">
            <a:off x="4451350" y="1245655"/>
            <a:ext cx="381000" cy="4648200"/>
          </a:xfrm>
          <a:prstGeom prst="leftBrace">
            <a:avLst>
              <a:gd name="adj1" fmla="val 10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8" name="Text Box 22"/>
          <p:cNvSpPr txBox="1">
            <a:spLocks noChangeArrowheads="1"/>
          </p:cNvSpPr>
          <p:nvPr/>
        </p:nvSpPr>
        <p:spPr bwMode="auto">
          <a:xfrm>
            <a:off x="3765550" y="2985555"/>
            <a:ext cx="240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>
                <a:latin typeface="Times New Roman" panose="02020603050405020304" pitchFamily="18" charset="0"/>
              </a:rPr>
              <a:t>多级放大器</a:t>
            </a:r>
            <a:endParaRPr kumimoji="1" lang="zh-CN" altLang="en-US" b="1">
              <a:latin typeface="Times New Roman" panose="02020603050405020304" pitchFamily="18" charset="0"/>
            </a:endParaRPr>
          </a:p>
        </p:txBody>
      </p:sp>
      <p:sp>
        <p:nvSpPr>
          <p:cNvPr id="116759" name="Text Box 23"/>
          <p:cNvSpPr txBox="1">
            <a:spLocks noChangeArrowheads="1"/>
          </p:cNvSpPr>
          <p:nvPr/>
        </p:nvSpPr>
        <p:spPr bwMode="auto">
          <a:xfrm>
            <a:off x="777875" y="3703105"/>
            <a:ext cx="1414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b="1"/>
              <a:t>输入</a:t>
            </a:r>
            <a:r>
              <a:rPr kumimoji="1" lang="zh-CN" altLang="en-US" b="1">
                <a:solidFill>
                  <a:srgbClr val="0000FF"/>
                </a:solidFill>
                <a:ea typeface="楷体_GB2312" pitchFamily="49" charset="-122"/>
              </a:rPr>
              <a:t>  </a:t>
            </a:r>
            <a:endParaRPr lang="zh-CN" altLang="en-US">
              <a:ea typeface="楷体_GB2312" pitchFamily="49" charset="-122"/>
            </a:endParaRPr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7672388" y="3209392"/>
            <a:ext cx="1471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/>
              <a:t>输出</a:t>
            </a:r>
            <a:endParaRPr kumimoji="1" lang="zh-CN" altLang="en-US" b="1"/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889000" y="4773080"/>
            <a:ext cx="3433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</a:rPr>
              <a:t>常用的耦合方式：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116762" name="Rectangle 26"/>
          <p:cNvSpPr>
            <a:spLocks noChangeArrowheads="1"/>
          </p:cNvSpPr>
          <p:nvPr/>
        </p:nvSpPr>
        <p:spPr bwMode="auto">
          <a:xfrm>
            <a:off x="3657600" y="4771492"/>
            <a:ext cx="239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直接耦合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6763" name="Rectangle 27"/>
          <p:cNvSpPr>
            <a:spLocks noChangeArrowheads="1"/>
          </p:cNvSpPr>
          <p:nvPr/>
        </p:nvSpPr>
        <p:spPr bwMode="auto">
          <a:xfrm>
            <a:off x="3646488" y="5241392"/>
            <a:ext cx="407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电容耦合（阻容耦合）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6764" name="Rectangle 28"/>
          <p:cNvSpPr>
            <a:spLocks noChangeArrowheads="1"/>
          </p:cNvSpPr>
          <p:nvPr/>
        </p:nvSpPr>
        <p:spPr bwMode="auto">
          <a:xfrm>
            <a:off x="3657600" y="5673192"/>
            <a:ext cx="2581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变压器耦合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6765" name="Rectangle 29"/>
          <p:cNvSpPr>
            <a:spLocks noChangeArrowheads="1"/>
          </p:cNvSpPr>
          <p:nvPr/>
        </p:nvSpPr>
        <p:spPr bwMode="auto">
          <a:xfrm>
            <a:off x="3657600" y="6104992"/>
            <a:ext cx="3125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光电耦合等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6767" name="Rectangle 31"/>
          <p:cNvSpPr>
            <a:spLocks noChangeArrowheads="1"/>
          </p:cNvSpPr>
          <p:nvPr/>
        </p:nvSpPr>
        <p:spPr bwMode="auto">
          <a:xfrm>
            <a:off x="1858963" y="656692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怎样级联？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6768" name="Rectangle 32"/>
          <p:cNvSpPr>
            <a:spLocks noChangeArrowheads="1"/>
          </p:cNvSpPr>
          <p:nvPr/>
        </p:nvSpPr>
        <p:spPr bwMode="auto">
          <a:xfrm>
            <a:off x="1844675" y="1090080"/>
            <a:ext cx="5140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多级放大器性能指标如何计算？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116769" name="Rectangle 33"/>
          <p:cNvSpPr>
            <a:spLocks noChangeArrowheads="1"/>
          </p:cNvSpPr>
          <p:nvPr/>
        </p:nvSpPr>
        <p:spPr bwMode="auto">
          <a:xfrm>
            <a:off x="584200" y="656692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问题：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/>
      <p:bldP spid="116739" grpId="0"/>
      <p:bldP spid="116756" grpId="0" animBg="1"/>
      <p:bldP spid="116761" grpId="0"/>
      <p:bldP spid="116762" grpId="0"/>
      <p:bldP spid="116763" grpId="0"/>
      <p:bldP spid="116764" grpId="0"/>
      <p:bldP spid="116765" grpId="0"/>
      <p:bldP spid="116767" grpId="0"/>
      <p:bldP spid="116768" grpId="0"/>
      <p:bldP spid="11676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18" y="1625261"/>
            <a:ext cx="4066738" cy="2510853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836613"/>
            <a:ext cx="4398963" cy="533400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华文行楷" panose="02010800040101010101" charset="-122"/>
                <a:ea typeface="华文行楷" panose="02010800040101010101" charset="-122"/>
              </a:rPr>
              <a:t>直接</a:t>
            </a:r>
            <a:r>
              <a:rPr lang="zh-CN" altLang="en-US" sz="3200" dirty="0">
                <a:latin typeface="华文行楷" panose="02010800040101010101" charset="-122"/>
                <a:ea typeface="华文行楷" panose="02010800040101010101" charset="-122"/>
              </a:rPr>
              <a:t>耦合</a:t>
            </a:r>
            <a:endParaRPr lang="zh-CN" altLang="en-US" sz="32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3239852" y="1588240"/>
            <a:ext cx="0" cy="2895600"/>
          </a:xfrm>
          <a:prstGeom prst="line">
            <a:avLst/>
          </a:prstGeom>
          <a:noFill/>
          <a:ln w="19050">
            <a:solidFill>
              <a:srgbClr val="FF3300"/>
            </a:solidFill>
            <a:prstDash val="lg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003800" y="1844824"/>
            <a:ext cx="3863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</a:rPr>
              <a:t>能够放大变化缓慢的信号，便于集成化， </a:t>
            </a:r>
            <a:r>
              <a:rPr kumimoji="1" lang="en-US" altLang="zh-CN" sz="2400" b="1" i="1" dirty="0">
                <a:solidFill>
                  <a:srgbClr val="A50021"/>
                </a:solidFill>
                <a:latin typeface="Times New Roman" panose="02020603050405020304" pitchFamily="18" charset="0"/>
              </a:rPr>
              <a:t>Q</a:t>
            </a:r>
            <a:r>
              <a:rPr kumimoji="1"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</a:rPr>
              <a:t>点相互影响，</a:t>
            </a:r>
            <a:r>
              <a:rPr kumimoji="1"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存在零点漂移现象。</a:t>
            </a:r>
            <a:endParaRPr kumimoji="1" lang="zh-CN" altLang="en-US" sz="2400" b="1" dirty="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576263" y="4905164"/>
            <a:ext cx="8137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当输入信号为零时，前级由温度变化所引起的电流、电位的变化会逐级放大。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0488" name="Group 8"/>
          <p:cNvGrpSpPr/>
          <p:nvPr/>
        </p:nvGrpSpPr>
        <p:grpSpPr bwMode="auto">
          <a:xfrm>
            <a:off x="1524000" y="4267200"/>
            <a:ext cx="3124200" cy="457200"/>
            <a:chOff x="960" y="2688"/>
            <a:chExt cx="1968" cy="288"/>
          </a:xfrm>
        </p:grpSpPr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2160" y="2688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latin typeface="Times New Roman" panose="02020603050405020304" pitchFamily="18" charset="0"/>
                </a:rPr>
                <a:t>第二级</a:t>
              </a:r>
              <a:endParaRPr kumimoji="1" lang="zh-CN" altLang="en-US" b="1">
                <a:latin typeface="Times New Roman" panose="02020603050405020304" pitchFamily="18" charset="0"/>
              </a:endParaRPr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960" y="2688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latin typeface="Times New Roman" panose="02020603050405020304" pitchFamily="18" charset="0"/>
                </a:rPr>
                <a:t>第一级</a:t>
              </a:r>
              <a:endParaRPr kumimoji="1" lang="zh-CN" altLang="en-US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0497" name="AutoShape 17"/>
          <p:cNvSpPr/>
          <p:nvPr/>
        </p:nvSpPr>
        <p:spPr bwMode="auto">
          <a:xfrm>
            <a:off x="611188" y="1557338"/>
            <a:ext cx="1003300" cy="835025"/>
          </a:xfrm>
          <a:prstGeom prst="borderCallout1">
            <a:avLst>
              <a:gd name="adj1" fmla="val 13690"/>
              <a:gd name="adj2" fmla="val 107597"/>
              <a:gd name="adj3" fmla="val 180570"/>
              <a:gd name="adj4" fmla="val 240350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anose="02020603050405020304" pitchFamily="18" charset="0"/>
              </a:rPr>
              <a:t>直接连接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0498" name="Group 18"/>
          <p:cNvGrpSpPr/>
          <p:nvPr/>
        </p:nvGrpSpPr>
        <p:grpSpPr bwMode="auto">
          <a:xfrm>
            <a:off x="5181600" y="2995762"/>
            <a:ext cx="3278188" cy="1519237"/>
            <a:chOff x="3264" y="2205"/>
            <a:chExt cx="2065" cy="957"/>
          </a:xfrm>
        </p:grpSpPr>
        <p:sp>
          <p:nvSpPr>
            <p:cNvPr id="20499" name="AutoShape 19"/>
            <p:cNvSpPr/>
            <p:nvPr/>
          </p:nvSpPr>
          <p:spPr bwMode="auto">
            <a:xfrm>
              <a:off x="3264" y="2400"/>
              <a:ext cx="1515" cy="762"/>
            </a:xfrm>
            <a:prstGeom prst="borderCallout1">
              <a:avLst>
                <a:gd name="adj1" fmla="val 9449"/>
                <a:gd name="adj2" fmla="val 103167"/>
                <a:gd name="adj3" fmla="val -25593"/>
                <a:gd name="adj4" fmla="val 111023"/>
              </a:avLst>
            </a:prstGeom>
            <a:solidFill>
              <a:srgbClr val="66FFFF"/>
            </a:solidFill>
            <a:ln w="19050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输入为零，输出产生变化的现象称为零点漂移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500" name="Line 20"/>
            <p:cNvSpPr>
              <a:spLocks noChangeShapeType="1"/>
            </p:cNvSpPr>
            <p:nvPr/>
          </p:nvSpPr>
          <p:spPr bwMode="auto">
            <a:xfrm>
              <a:off x="4195" y="2205"/>
              <a:ext cx="113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2554742" y="838200"/>
            <a:ext cx="568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通过导线直接将后级电路与前级相连接。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autoUpdateAnimBg="0" build="p"/>
      <p:bldP spid="20487" grpId="0" autoUpdateAnimBg="0" build="p"/>
      <p:bldP spid="20497" grpId="0" animBg="1"/>
      <p:bldP spid="2050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5175"/>
            <a:ext cx="3352800" cy="641350"/>
          </a:xfrm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阻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容耦合</a:t>
            </a:r>
            <a:endParaRPr lang="zh-CN" altLang="en-US" sz="32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24579" name="Picture 3" descr="Dz030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2725"/>
            <a:ext cx="441960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1" name="Group 5"/>
          <p:cNvGrpSpPr/>
          <p:nvPr/>
        </p:nvGrpSpPr>
        <p:grpSpPr bwMode="auto">
          <a:xfrm>
            <a:off x="1187450" y="4005263"/>
            <a:ext cx="3810000" cy="457200"/>
            <a:chOff x="768" y="2640"/>
            <a:chExt cx="2400" cy="288"/>
          </a:xfrm>
        </p:grpSpPr>
        <p:sp>
          <p:nvSpPr>
            <p:cNvPr id="24582" name="Text Box 6"/>
            <p:cNvSpPr txBox="1">
              <a:spLocks noChangeArrowheads="1"/>
            </p:cNvSpPr>
            <p:nvPr/>
          </p:nvSpPr>
          <p:spPr bwMode="auto">
            <a:xfrm>
              <a:off x="768" y="26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共射电路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2112" y="26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共集电路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5480050" y="1412875"/>
            <a:ext cx="3048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利用电容连接信号源与放大电路、放大电路的前后级、放大电路与负载，为阻容耦合。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2447925" y="1808163"/>
            <a:ext cx="647700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611188" y="4545013"/>
            <a:ext cx="6732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优点：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点相互独立，设计、调试简单易行；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630238" y="5516563"/>
            <a:ext cx="8118475" cy="860425"/>
          </a:xfrm>
          <a:prstGeom prst="rect">
            <a:avLst/>
          </a:prstGeom>
          <a:noFill/>
          <a:ln w="38100" cmpd="dbl">
            <a:solidFill>
              <a:srgbClr val="99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集成电路中通常不采用电容耦合，电容耦合在分离元件电路中得到广泛的应用。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612775" y="4976813"/>
            <a:ext cx="845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缺点：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不能放大变化缓慢的信号，低频特性差，不易集成化。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7" name="Text Box 17"/>
          <p:cNvSpPr txBox="1">
            <a:spLocks noChangeArrowheads="1"/>
          </p:cNvSpPr>
          <p:nvPr/>
        </p:nvSpPr>
        <p:spPr bwMode="auto">
          <a:xfrm>
            <a:off x="4535488" y="5270500"/>
            <a:ext cx="454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缺点：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不能放大变化缓慢的信号，低频特性差，不易集成化。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503238" y="1530350"/>
            <a:ext cx="1779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优点：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584325" y="1635125"/>
            <a:ext cx="34591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各级静态工作点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也相互独立、互不影响；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539750" y="2528888"/>
            <a:ext cx="469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可通过阻抗变换达到功率匹配。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17768" name="Object 8"/>
          <p:cNvGraphicFramePr>
            <a:graphicFrameLocks noChangeAspect="1"/>
          </p:cNvGraphicFramePr>
          <p:nvPr/>
        </p:nvGraphicFramePr>
        <p:xfrm>
          <a:off x="823913" y="4751388"/>
          <a:ext cx="312261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4" name="Equation" r:id="rId1" imgW="1612900" imgH="279400" progId="Equation.DSMT4">
                  <p:embed/>
                </p:oleObj>
              </mc:Choice>
              <mc:Fallback>
                <p:oleObj name="Equation" r:id="rId1" imgW="1612900" imgH="279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4751388"/>
                        <a:ext cx="312261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9" name="Text Box 9"/>
          <p:cNvSpPr txBox="1">
            <a:spLocks noChangeArrowheads="1"/>
          </p:cNvSpPr>
          <p:nvPr/>
        </p:nvSpPr>
        <p:spPr bwMode="auto">
          <a:xfrm>
            <a:off x="5491163" y="3910013"/>
            <a:ext cx="3365500" cy="1196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理想变压器情况下，负载上获得的功率等于原边消耗的功率。</a:t>
            </a:r>
            <a:endParaRPr kumimoji="1"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17770" name="Object 10"/>
          <p:cNvGraphicFramePr>
            <a:graphicFrameLocks noChangeAspect="1"/>
          </p:cNvGraphicFramePr>
          <p:nvPr/>
        </p:nvGraphicFramePr>
        <p:xfrm>
          <a:off x="752475" y="5292725"/>
          <a:ext cx="32400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5" name="Equation" r:id="rId3" imgW="1511300" imgH="457200" progId="Equation.DSMT4">
                  <p:embed/>
                </p:oleObj>
              </mc:Choice>
              <mc:Fallback>
                <p:oleObj name="Equation" r:id="rId3" imgW="15113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5292725"/>
                        <a:ext cx="3240088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771" name="Group 11"/>
          <p:cNvGrpSpPr/>
          <p:nvPr/>
        </p:nvGrpSpPr>
        <p:grpSpPr bwMode="auto">
          <a:xfrm>
            <a:off x="1943100" y="3189288"/>
            <a:ext cx="3289300" cy="1385887"/>
            <a:chOff x="2018" y="2341"/>
            <a:chExt cx="2072" cy="873"/>
          </a:xfrm>
        </p:grpSpPr>
        <p:pic>
          <p:nvPicPr>
            <p:cNvPr id="117772" name="Picture 12" descr="Dz0301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33"/>
            <a:stretch>
              <a:fillRect/>
            </a:stretch>
          </p:blipFill>
          <p:spPr bwMode="auto">
            <a:xfrm>
              <a:off x="2018" y="2341"/>
              <a:ext cx="1198" cy="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73" name="Picture 13" descr="Dz0301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59"/>
            <a:stretch>
              <a:fillRect/>
            </a:stretch>
          </p:blipFill>
          <p:spPr bwMode="auto">
            <a:xfrm>
              <a:off x="3588" y="2341"/>
              <a:ext cx="502" cy="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4" name="AutoShape 14"/>
            <p:cNvSpPr>
              <a:spLocks noChangeArrowheads="1"/>
            </p:cNvSpPr>
            <p:nvPr/>
          </p:nvSpPr>
          <p:spPr bwMode="auto">
            <a:xfrm>
              <a:off x="3288" y="2795"/>
              <a:ext cx="272" cy="13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FFFF"/>
            </a:solidFill>
            <a:ln w="28575">
              <a:solidFill>
                <a:srgbClr val="CC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7775" name="AutoShape 15"/>
          <p:cNvSpPr/>
          <p:nvPr/>
        </p:nvSpPr>
        <p:spPr bwMode="auto">
          <a:xfrm>
            <a:off x="220663" y="3457575"/>
            <a:ext cx="1516062" cy="998538"/>
          </a:xfrm>
          <a:prstGeom prst="borderCallout2">
            <a:avLst>
              <a:gd name="adj1" fmla="val 11444"/>
              <a:gd name="adj2" fmla="val 105028"/>
              <a:gd name="adj3" fmla="val 11444"/>
              <a:gd name="adj4" fmla="val 113194"/>
              <a:gd name="adj5" fmla="val 41653"/>
              <a:gd name="adj6" fmla="val 121782"/>
            </a:avLst>
          </a:prstGeom>
          <a:noFill/>
          <a:ln w="19050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从变压器原边看到的等效电阻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79" name="Rectangle 19"/>
          <p:cNvSpPr>
            <a:spLocks noGrp="1" noChangeArrowheads="1"/>
          </p:cNvSpPr>
          <p:nvPr>
            <p:ph type="title"/>
          </p:nvPr>
        </p:nvSpPr>
        <p:spPr>
          <a:xfrm>
            <a:off x="179388" y="836613"/>
            <a:ext cx="3767137" cy="650875"/>
          </a:xfrm>
          <a:noFill/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变压器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耦合</a:t>
            </a:r>
            <a:endParaRPr lang="zh-CN" altLang="en-US" sz="32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17780" name="Picture 20" descr="xfh002"/>
          <p:cNvPicPr>
            <a:picLocks noChangeAspect="1" noChangeArrowheads="1"/>
          </p:cNvPicPr>
          <p:nvPr/>
        </p:nvPicPr>
        <p:blipFill>
          <a:blip r:embed="rId6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114" r="58171" b="32516"/>
          <a:stretch>
            <a:fillRect/>
          </a:stretch>
        </p:blipFill>
        <p:spPr bwMode="auto">
          <a:xfrm>
            <a:off x="5364163" y="623888"/>
            <a:ext cx="3167062" cy="291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11188" y="1196752"/>
            <a:ext cx="79057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光电耦合器</a:t>
            </a:r>
            <a:r>
              <a:rPr lang="zh-CN" altLang="en-US" sz="2400" b="1" dirty="0">
                <a:latin typeface="宋体" panose="02010600030101010101" pitchFamily="2" charset="-122"/>
              </a:rPr>
              <a:t>是将发光元件（发光二极管）与光敏元件（光电三极管）相互绝缘地组合在一起，发光元件为输入回路，它将电能转化成光能；光敏元件为输出回路，它将光能再转换成电能。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595313" y="2744565"/>
            <a:ext cx="8020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特点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400" b="1" dirty="0">
                <a:latin typeface="宋体" panose="02010600030101010101" pitchFamily="2" charset="-122"/>
              </a:rPr>
              <a:t>输入与输出电路的电气隔离，可有效地抑制电干扰。在输出回路常采用复合管（也称达林顿管）形式以增大放大倍数。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1979613" y="3644677"/>
          <a:ext cx="5040312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62" name="Photo Editor 照片" r:id="rId1" imgW="16573500" imgH="8239125" progId="MSPhotoEd.3">
                  <p:embed/>
                </p:oleObj>
              </mc:Choice>
              <mc:Fallback>
                <p:oleObj name="Photo Editor 照片" r:id="rId1" imgW="16573500" imgH="8239125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644677"/>
                        <a:ext cx="5040312" cy="250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87524" y="438497"/>
            <a:ext cx="73406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光电耦合</a:t>
            </a:r>
            <a:endParaRPr lang="zh-CN" altLang="en-US" sz="32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500" y="530666"/>
            <a:ext cx="7696200" cy="701675"/>
          </a:xfrm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ea typeface="华文行楷" panose="02010800040101010101" charset="-122"/>
              </a:rPr>
              <a:t>二、</a:t>
            </a:r>
            <a:r>
              <a:rPr lang="zh-CN" altLang="en-US" sz="3200" dirty="0">
                <a:solidFill>
                  <a:schemeClr val="tx1"/>
                </a:solidFill>
                <a:ea typeface="华文行楷" panose="02010800040101010101" charset="-122"/>
              </a:rPr>
              <a:t>零点漂移现象及其产生的原因</a:t>
            </a:r>
            <a:endParaRPr lang="zh-CN" altLang="en-US" sz="3200" dirty="0">
              <a:solidFill>
                <a:schemeClr val="tx1"/>
              </a:solidFill>
              <a:ea typeface="华文行楷" panose="02010800040101010101" charset="-122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95288" y="1557338"/>
            <a:ext cx="8137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 smtClean="0">
                <a:latin typeface="华文行楷" panose="02010800040101010101" charset="-122"/>
                <a:ea typeface="华文行楷" panose="02010800040101010101" charset="-122"/>
              </a:rPr>
              <a:t>1. </a:t>
            </a:r>
            <a:r>
              <a:rPr kumimoji="1" lang="zh-CN" altLang="en-US" sz="2800" dirty="0" smtClean="0">
                <a:latin typeface="华文行楷" panose="02010800040101010101" charset="-122"/>
                <a:ea typeface="华文行楷" panose="02010800040101010101" charset="-122"/>
              </a:rPr>
              <a:t>什么</a:t>
            </a:r>
            <a:r>
              <a:rPr kumimoji="1" lang="zh-CN" altLang="en-US" sz="2800" dirty="0">
                <a:latin typeface="华文行楷" panose="02010800040101010101" charset="-122"/>
                <a:ea typeface="华文行楷" panose="02010800040101010101" charset="-122"/>
              </a:rPr>
              <a:t>是零点漂移现象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：</a:t>
            </a:r>
            <a:r>
              <a:rPr kumimoji="1" lang="zh-CN" altLang="zh-CN" b="1" dirty="0">
                <a:latin typeface="Times New Roman" panose="02020603050405020304" pitchFamily="18" charset="0"/>
              </a:rPr>
              <a:t>Δ</a:t>
            </a:r>
            <a:r>
              <a:rPr kumimoji="1" lang="zh-CN" altLang="zh-CN" b="1" i="1" dirty="0">
                <a:latin typeface="Times New Roman" panose="02020603050405020304" pitchFamily="18" charset="0"/>
              </a:rPr>
              <a:t>u</a:t>
            </a:r>
            <a:r>
              <a:rPr kumimoji="1" lang="zh-CN" altLang="zh-CN" b="1" baseline="-25000" dirty="0">
                <a:latin typeface="Times New Roman" panose="02020603050405020304" pitchFamily="18" charset="0"/>
              </a:rPr>
              <a:t>I</a:t>
            </a:r>
            <a:r>
              <a:rPr kumimoji="1" lang="zh-CN" altLang="zh-CN" b="1" dirty="0">
                <a:latin typeface="Times New Roman" panose="02020603050405020304" pitchFamily="18" charset="0"/>
              </a:rPr>
              <a:t>＝0，Δ</a:t>
            </a:r>
            <a:r>
              <a:rPr kumimoji="1" lang="zh-CN" altLang="zh-CN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O</a:t>
            </a:r>
            <a:r>
              <a:rPr kumimoji="1" lang="zh-CN" altLang="zh-CN" b="1" dirty="0">
                <a:latin typeface="Times New Roman" panose="02020603050405020304" pitchFamily="18" charset="0"/>
              </a:rPr>
              <a:t>≠0</a:t>
            </a:r>
            <a:r>
              <a:rPr kumimoji="1" lang="zh-CN" altLang="zh-CN" b="1" dirty="0">
                <a:latin typeface="宋体" panose="02010600030101010101" pitchFamily="2" charset="-122"/>
              </a:rPr>
              <a:t>的现象。</a:t>
            </a:r>
            <a:endParaRPr kumimoji="1" lang="zh-CN" altLang="en-US" b="1" baseline="-25000" dirty="0">
              <a:latin typeface="宋体" panose="02010600030101010101" pitchFamily="2" charset="-122"/>
            </a:endParaRPr>
          </a:p>
        </p:txBody>
      </p:sp>
      <p:pic>
        <p:nvPicPr>
          <p:cNvPr id="33796" name="Picture 4" descr="Dz03030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9"/>
          <a:stretch>
            <a:fillRect/>
          </a:stretch>
        </p:blipFill>
        <p:spPr bwMode="auto">
          <a:xfrm>
            <a:off x="755650" y="2133600"/>
            <a:ext cx="76200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450850" y="4343400"/>
            <a:ext cx="8305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产生原因：温度变化，直流电源波动，元器件老化。其中晶体管的特性对温度敏感是主要原因，故也称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零漂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温漂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450850" y="53340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克服温漂的方法：引入直流负反馈，温度补偿。                 典型电路：差分放大电路</a:t>
            </a:r>
            <a:endParaRPr kumimoji="1" lang="zh-CN" altLang="en-US" sz="2400" b="1" dirty="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3803" name="Group 11"/>
          <p:cNvGrpSpPr/>
          <p:nvPr/>
        </p:nvGrpSpPr>
        <p:grpSpPr bwMode="auto">
          <a:xfrm>
            <a:off x="611188" y="4760913"/>
            <a:ext cx="7848600" cy="396875"/>
            <a:chOff x="385" y="2999"/>
            <a:chExt cx="4944" cy="250"/>
          </a:xfrm>
        </p:grpSpPr>
        <p:sp>
          <p:nvSpPr>
            <p:cNvPr id="33804" name="Line 12"/>
            <p:cNvSpPr>
              <a:spLocks noChangeShapeType="1"/>
            </p:cNvSpPr>
            <p:nvPr/>
          </p:nvSpPr>
          <p:spPr bwMode="auto">
            <a:xfrm>
              <a:off x="4830" y="2999"/>
              <a:ext cx="4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>
              <a:off x="385" y="3249"/>
              <a:ext cx="458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autoUpdateAnimBg="0" build="p"/>
      <p:bldP spid="33797" grpId="0" autoUpdateAnimBg="0" build="p"/>
      <p:bldP spid="33798" grpId="0" autoUpdateAnimBg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079" y="122229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例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8.3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差动放大器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76" y="1690241"/>
            <a:ext cx="8231580" cy="2154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3573016"/>
            <a:ext cx="4536504" cy="2901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4246562" y="2935852"/>
            <a:ext cx="4897438" cy="493148"/>
          </a:xfrm>
          <a:prstGeom prst="rect">
            <a:avLst/>
          </a:prstGeom>
          <a:solidFill>
            <a:srgbClr val="66FFFF"/>
          </a:solidFill>
          <a:ln w="952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Aft>
                <a:spcPct val="10000"/>
              </a:spcAft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共模信号：大小相等，极性相同。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4246562" y="3654990"/>
            <a:ext cx="4897438" cy="493148"/>
          </a:xfrm>
          <a:prstGeom prst="rect">
            <a:avLst/>
          </a:prstGeom>
          <a:solidFill>
            <a:srgbClr val="66FFFF"/>
          </a:solidFill>
          <a:ln w="952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差模信号：大小相等，极性相反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7996" y="63898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◆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实现差分放大器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682" y="1310204"/>
            <a:ext cx="3994302" cy="384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366713" y="1015822"/>
            <a:ext cx="8237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</a:rPr>
              <a:t>    当两个输入端子的输入信号分别为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30000" dirty="0">
                <a:latin typeface="Times New Roman" panose="02020603050405020304" pitchFamily="18" charset="0"/>
              </a:rPr>
              <a:t>i1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30000" dirty="0">
                <a:latin typeface="Times New Roman" panose="02020603050405020304" pitchFamily="18" charset="0"/>
              </a:rPr>
              <a:t>i2</a:t>
            </a:r>
            <a:r>
              <a:rPr lang="zh-CN" altLang="en-US" sz="2400" b="1" dirty="0">
                <a:latin typeface="宋体" panose="02010600030101010101" pitchFamily="2" charset="-122"/>
              </a:rPr>
              <a:t>时，两信号的差值称为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差模信号分量</a:t>
            </a:r>
            <a:r>
              <a:rPr lang="zh-CN" altLang="en-US" sz="2400" b="1" dirty="0">
                <a:latin typeface="宋体" panose="02010600030101010101" pitchFamily="2" charset="-122"/>
              </a:rPr>
              <a:t>，而两信号的算术平均值称为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共模信号分量</a:t>
            </a:r>
            <a:r>
              <a:rPr lang="zh-CN" altLang="en-US" sz="2400" b="1" dirty="0">
                <a:latin typeface="宋体" panose="02010600030101010101" pitchFamily="2" charset="-122"/>
              </a:rPr>
              <a:t>，即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477838" y="224631"/>
            <a:ext cx="3814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任模信号的分解</a:t>
            </a:r>
            <a:endParaRPr lang="zh-CN" altLang="en-US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307975" y="2276872"/>
            <a:ext cx="230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800000"/>
                </a:solidFill>
              </a:rPr>
              <a:t>差模信号分量：</a:t>
            </a:r>
            <a:endParaRPr lang="zh-CN" altLang="en-US" sz="2400" b="1" dirty="0">
              <a:solidFill>
                <a:srgbClr val="800000"/>
              </a:solidFill>
            </a:endParaRP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307974" y="3212976"/>
            <a:ext cx="2354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800000"/>
                </a:solidFill>
              </a:rPr>
              <a:t>共模信号分量：</a:t>
            </a:r>
            <a:endParaRPr lang="zh-CN" altLang="en-US" sz="2400" b="1" dirty="0">
              <a:solidFill>
                <a:srgbClr val="800000"/>
              </a:solidFill>
            </a:endParaRPr>
          </a:p>
        </p:txBody>
      </p:sp>
      <p:sp>
        <p:nvSpPr>
          <p:cNvPr id="132103" name="Rectangle 7"/>
          <p:cNvSpPr>
            <a:spLocks noChangeArrowheads="1"/>
          </p:cNvSpPr>
          <p:nvPr/>
        </p:nvSpPr>
        <p:spPr bwMode="auto">
          <a:xfrm>
            <a:off x="366713" y="4573588"/>
            <a:ext cx="3783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/>
              <a:t>根据以上两式可以得到</a:t>
            </a:r>
            <a:endParaRPr lang="zh-CN" altLang="en-US" sz="2400" b="1" dirty="0"/>
          </a:p>
        </p:txBody>
      </p:sp>
      <p:sp>
        <p:nvSpPr>
          <p:cNvPr id="132104" name="Rectangle 8"/>
          <p:cNvSpPr>
            <a:spLocks noChangeArrowheads="1"/>
          </p:cNvSpPr>
          <p:nvPr/>
        </p:nvSpPr>
        <p:spPr bwMode="auto">
          <a:xfrm>
            <a:off x="307975" y="5765800"/>
            <a:ext cx="82375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宋体" panose="02010600030101010101" pitchFamily="2" charset="-122"/>
              </a:rPr>
              <a:t>可以看出，两个输入端的信号均可分解为差模信号和共模信号两部分。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132105" name="Object 9"/>
          <p:cNvGraphicFramePr>
            <a:graphicFrameLocks noChangeAspect="1"/>
          </p:cNvGraphicFramePr>
          <p:nvPr/>
        </p:nvGraphicFramePr>
        <p:xfrm>
          <a:off x="1150938" y="2636912"/>
          <a:ext cx="22923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00" name="公式" r:id="rId1" imgW="763905" imgH="208280" progId="Equation.3">
                  <p:embed/>
                </p:oleObj>
              </mc:Choice>
              <mc:Fallback>
                <p:oleObj name="公式" r:id="rId1" imgW="763905" imgH="2082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636912"/>
                        <a:ext cx="22923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10"/>
          <p:cNvGraphicFramePr>
            <a:graphicFrameLocks noChangeAspect="1"/>
          </p:cNvGraphicFramePr>
          <p:nvPr/>
        </p:nvGraphicFramePr>
        <p:xfrm>
          <a:off x="1121006" y="3584575"/>
          <a:ext cx="27162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01" name="公式" r:id="rId3" imgW="972185" imgH="370205" progId="Equation.3">
                  <p:embed/>
                </p:oleObj>
              </mc:Choice>
              <mc:Fallback>
                <p:oleObj name="公式" r:id="rId3" imgW="972185" imgH="37020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006" y="3584575"/>
                        <a:ext cx="271621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11"/>
          <p:cNvGraphicFramePr>
            <a:graphicFrameLocks noChangeAspect="1"/>
          </p:cNvGraphicFramePr>
          <p:nvPr/>
        </p:nvGraphicFramePr>
        <p:xfrm>
          <a:off x="539750" y="4903788"/>
          <a:ext cx="437515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02" name="公式" r:id="rId5" imgW="1724660" imgH="370205" progId="Equation.3">
                  <p:embed/>
                </p:oleObj>
              </mc:Choice>
              <mc:Fallback>
                <p:oleObj name="公式" r:id="rId5" imgW="1724660" imgH="37020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903788"/>
                        <a:ext cx="4375150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108" name="Group 12"/>
          <p:cNvGrpSpPr/>
          <p:nvPr/>
        </p:nvGrpSpPr>
        <p:grpSpPr bwMode="auto">
          <a:xfrm>
            <a:off x="3851275" y="2097088"/>
            <a:ext cx="4941888" cy="2627312"/>
            <a:chOff x="2421" y="2160"/>
            <a:chExt cx="3113" cy="1655"/>
          </a:xfrm>
        </p:grpSpPr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>
              <a:off x="3379" y="2160"/>
              <a:ext cx="1099" cy="1028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0000FF"/>
              </a:solidFill>
              <a:prstDash val="sysDot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差分</a:t>
              </a:r>
              <a:endParaRPr lang="zh-CN" altLang="en-US" b="1"/>
            </a:p>
            <a:p>
              <a:pPr algn="ctr"/>
              <a:r>
                <a:rPr lang="zh-CN" altLang="en-US" b="1"/>
                <a:t>放大器</a:t>
              </a:r>
              <a:endParaRPr lang="zh-CN" altLang="en-US" b="1"/>
            </a:p>
          </p:txBody>
        </p:sp>
        <p:sp>
          <p:nvSpPr>
            <p:cNvPr id="132110" name="Line 14"/>
            <p:cNvSpPr>
              <a:spLocks noChangeShapeType="1"/>
            </p:cNvSpPr>
            <p:nvPr/>
          </p:nvSpPr>
          <p:spPr bwMode="auto">
            <a:xfrm>
              <a:off x="2630" y="2319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1" name="Line 15"/>
            <p:cNvSpPr>
              <a:spLocks noChangeShapeType="1"/>
            </p:cNvSpPr>
            <p:nvPr/>
          </p:nvSpPr>
          <p:spPr bwMode="auto">
            <a:xfrm>
              <a:off x="3016" y="2976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2" name="Line 16"/>
            <p:cNvSpPr>
              <a:spLocks noChangeShapeType="1"/>
            </p:cNvSpPr>
            <p:nvPr/>
          </p:nvSpPr>
          <p:spPr bwMode="auto">
            <a:xfrm>
              <a:off x="4478" y="2976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3" name="Line 17"/>
            <p:cNvSpPr>
              <a:spLocks noChangeShapeType="1"/>
            </p:cNvSpPr>
            <p:nvPr/>
          </p:nvSpPr>
          <p:spPr bwMode="auto">
            <a:xfrm>
              <a:off x="4478" y="2322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4" name="Rectangle 18"/>
            <p:cNvSpPr>
              <a:spLocks noChangeArrowheads="1"/>
            </p:cNvSpPr>
            <p:nvPr/>
          </p:nvSpPr>
          <p:spPr bwMode="auto">
            <a:xfrm>
              <a:off x="2880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15" name="Rectangle 19"/>
            <p:cNvSpPr>
              <a:spLocks noChangeArrowheads="1"/>
            </p:cNvSpPr>
            <p:nvPr/>
          </p:nvSpPr>
          <p:spPr bwMode="auto">
            <a:xfrm>
              <a:off x="2892" y="2704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16" name="Rectangle 20"/>
            <p:cNvSpPr>
              <a:spLocks noChangeArrowheads="1"/>
            </p:cNvSpPr>
            <p:nvPr/>
          </p:nvSpPr>
          <p:spPr bwMode="auto">
            <a:xfrm>
              <a:off x="2421" y="2795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i1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17" name="Rectangle 21"/>
            <p:cNvSpPr>
              <a:spLocks noChangeArrowheads="1"/>
            </p:cNvSpPr>
            <p:nvPr/>
          </p:nvSpPr>
          <p:spPr bwMode="auto">
            <a:xfrm>
              <a:off x="4762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18" name="Rectangle 22"/>
            <p:cNvSpPr>
              <a:spLocks noChangeArrowheads="1"/>
            </p:cNvSpPr>
            <p:nvPr/>
          </p:nvSpPr>
          <p:spPr bwMode="auto">
            <a:xfrm>
              <a:off x="4785" y="2704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19" name="Rectangle 23"/>
            <p:cNvSpPr>
              <a:spLocks noChangeArrowheads="1"/>
            </p:cNvSpPr>
            <p:nvPr/>
          </p:nvSpPr>
          <p:spPr bwMode="auto">
            <a:xfrm>
              <a:off x="2492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20" name="Rectangle 24"/>
            <p:cNvSpPr>
              <a:spLocks noChangeArrowheads="1"/>
            </p:cNvSpPr>
            <p:nvPr/>
          </p:nvSpPr>
          <p:spPr bwMode="auto">
            <a:xfrm>
              <a:off x="2507" y="336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21" name="Rectangle 25"/>
            <p:cNvSpPr>
              <a:spLocks noChangeArrowheads="1"/>
            </p:cNvSpPr>
            <p:nvPr/>
          </p:nvSpPr>
          <p:spPr bwMode="auto">
            <a:xfrm>
              <a:off x="5148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22" name="Rectangle 26"/>
            <p:cNvSpPr>
              <a:spLocks noChangeArrowheads="1"/>
            </p:cNvSpPr>
            <p:nvPr/>
          </p:nvSpPr>
          <p:spPr bwMode="auto">
            <a:xfrm>
              <a:off x="5160" y="3385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23" name="Oval 27"/>
            <p:cNvSpPr>
              <a:spLocks noChangeArrowheads="1"/>
            </p:cNvSpPr>
            <p:nvPr/>
          </p:nvSpPr>
          <p:spPr bwMode="auto">
            <a:xfrm>
              <a:off x="2948" y="2942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4" name="Oval 28"/>
            <p:cNvSpPr>
              <a:spLocks noChangeArrowheads="1"/>
            </p:cNvSpPr>
            <p:nvPr/>
          </p:nvSpPr>
          <p:spPr bwMode="auto">
            <a:xfrm>
              <a:off x="2561" y="2288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5" name="Oval 29"/>
            <p:cNvSpPr>
              <a:spLocks noChangeArrowheads="1"/>
            </p:cNvSpPr>
            <p:nvPr/>
          </p:nvSpPr>
          <p:spPr bwMode="auto">
            <a:xfrm>
              <a:off x="5227" y="2288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6" name="Oval 30"/>
            <p:cNvSpPr>
              <a:spLocks noChangeArrowheads="1"/>
            </p:cNvSpPr>
            <p:nvPr/>
          </p:nvSpPr>
          <p:spPr bwMode="auto">
            <a:xfrm>
              <a:off x="4831" y="2942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7" name="Oval 31"/>
            <p:cNvSpPr>
              <a:spLocks noChangeArrowheads="1"/>
            </p:cNvSpPr>
            <p:nvPr/>
          </p:nvSpPr>
          <p:spPr bwMode="auto">
            <a:xfrm>
              <a:off x="2561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8" name="Oval 32"/>
            <p:cNvSpPr>
              <a:spLocks noChangeArrowheads="1"/>
            </p:cNvSpPr>
            <p:nvPr/>
          </p:nvSpPr>
          <p:spPr bwMode="auto">
            <a:xfrm>
              <a:off x="2948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29" name="Line 33"/>
            <p:cNvSpPr>
              <a:spLocks noChangeShapeType="1"/>
            </p:cNvSpPr>
            <p:nvPr/>
          </p:nvSpPr>
          <p:spPr bwMode="auto">
            <a:xfrm>
              <a:off x="2630" y="3602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0" name="Rectangle 34"/>
            <p:cNvSpPr>
              <a:spLocks noChangeArrowheads="1"/>
            </p:cNvSpPr>
            <p:nvPr/>
          </p:nvSpPr>
          <p:spPr bwMode="auto">
            <a:xfrm>
              <a:off x="2880" y="2954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31" name="Rectangle 35"/>
            <p:cNvSpPr>
              <a:spLocks noChangeArrowheads="1"/>
            </p:cNvSpPr>
            <p:nvPr/>
          </p:nvSpPr>
          <p:spPr bwMode="auto">
            <a:xfrm>
              <a:off x="2892" y="336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32" name="Rectangle 36"/>
            <p:cNvSpPr>
              <a:spLocks noChangeArrowheads="1"/>
            </p:cNvSpPr>
            <p:nvPr/>
          </p:nvSpPr>
          <p:spPr bwMode="auto">
            <a:xfrm>
              <a:off x="4785" y="3396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33" name="Oval 37"/>
            <p:cNvSpPr>
              <a:spLocks noChangeArrowheads="1"/>
            </p:cNvSpPr>
            <p:nvPr/>
          </p:nvSpPr>
          <p:spPr bwMode="auto">
            <a:xfrm>
              <a:off x="4829" y="3600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34" name="Oval 38"/>
            <p:cNvSpPr>
              <a:spLocks noChangeArrowheads="1"/>
            </p:cNvSpPr>
            <p:nvPr/>
          </p:nvSpPr>
          <p:spPr bwMode="auto">
            <a:xfrm>
              <a:off x="5216" y="3600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135" name="Line 39"/>
            <p:cNvSpPr>
              <a:spLocks noChangeShapeType="1"/>
            </p:cNvSpPr>
            <p:nvPr/>
          </p:nvSpPr>
          <p:spPr bwMode="auto">
            <a:xfrm>
              <a:off x="4898" y="3636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6" name="Rectangle 40"/>
            <p:cNvSpPr>
              <a:spLocks noChangeArrowheads="1"/>
            </p:cNvSpPr>
            <p:nvPr/>
          </p:nvSpPr>
          <p:spPr bwMode="auto">
            <a:xfrm>
              <a:off x="4762" y="2954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137" name="Rectangle 41"/>
            <p:cNvSpPr>
              <a:spLocks noChangeArrowheads="1"/>
            </p:cNvSpPr>
            <p:nvPr/>
          </p:nvSpPr>
          <p:spPr bwMode="auto">
            <a:xfrm>
              <a:off x="2835" y="3108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i2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38" name="Rectangle 42"/>
            <p:cNvSpPr>
              <a:spLocks noChangeArrowheads="1"/>
            </p:cNvSpPr>
            <p:nvPr/>
          </p:nvSpPr>
          <p:spPr bwMode="auto">
            <a:xfrm>
              <a:off x="2853" y="2462"/>
              <a:ext cx="3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id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39" name="Rectangle 43"/>
            <p:cNvSpPr>
              <a:spLocks noChangeArrowheads="1"/>
            </p:cNvSpPr>
            <p:nvPr/>
          </p:nvSpPr>
          <p:spPr bwMode="auto">
            <a:xfrm>
              <a:off x="5121" y="2779"/>
              <a:ext cx="4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o1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40" name="Rectangle 44"/>
            <p:cNvSpPr>
              <a:spLocks noChangeArrowheads="1"/>
            </p:cNvSpPr>
            <p:nvPr/>
          </p:nvSpPr>
          <p:spPr bwMode="auto">
            <a:xfrm>
              <a:off x="4740" y="2455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41" name="Rectangle 45"/>
            <p:cNvSpPr>
              <a:spLocks noChangeArrowheads="1"/>
            </p:cNvSpPr>
            <p:nvPr/>
          </p:nvSpPr>
          <p:spPr bwMode="auto">
            <a:xfrm>
              <a:off x="4734" y="3097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o2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2142" name="Line 46"/>
            <p:cNvSpPr>
              <a:spLocks noChangeShapeType="1"/>
            </p:cNvSpPr>
            <p:nvPr/>
          </p:nvSpPr>
          <p:spPr bwMode="auto">
            <a:xfrm>
              <a:off x="2788" y="3611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3" name="Line 47"/>
            <p:cNvSpPr>
              <a:spLocks noChangeShapeType="1"/>
            </p:cNvSpPr>
            <p:nvPr/>
          </p:nvSpPr>
          <p:spPr bwMode="auto">
            <a:xfrm>
              <a:off x="2699" y="3792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4" name="Line 48"/>
            <p:cNvSpPr>
              <a:spLocks noChangeShapeType="1"/>
            </p:cNvSpPr>
            <p:nvPr/>
          </p:nvSpPr>
          <p:spPr bwMode="auto">
            <a:xfrm>
              <a:off x="5051" y="3634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5" name="Line 49"/>
            <p:cNvSpPr>
              <a:spLocks noChangeShapeType="1"/>
            </p:cNvSpPr>
            <p:nvPr/>
          </p:nvSpPr>
          <p:spPr bwMode="auto">
            <a:xfrm>
              <a:off x="4962" y="3815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2146" name="Text Box 50"/>
          <p:cNvSpPr txBox="1">
            <a:spLocks noChangeArrowheads="1"/>
          </p:cNvSpPr>
          <p:nvPr/>
        </p:nvSpPr>
        <p:spPr bwMode="auto">
          <a:xfrm>
            <a:off x="4511675" y="4724400"/>
            <a:ext cx="399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b="1"/>
              <a:t>差分放大电路输入输出结构示意图</a:t>
            </a:r>
            <a:endParaRPr lang="zh-CN" alt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8" grpId="0"/>
      <p:bldP spid="132101" grpId="0"/>
      <p:bldP spid="132102" grpId="0"/>
      <p:bldP spid="132103" grpId="0"/>
      <p:bldP spid="132104" grpId="0"/>
      <p:bldP spid="13214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4" name="Group 4"/>
          <p:cNvGrpSpPr/>
          <p:nvPr/>
        </p:nvGrpSpPr>
        <p:grpSpPr bwMode="auto">
          <a:xfrm>
            <a:off x="3987800" y="477838"/>
            <a:ext cx="4941888" cy="2627312"/>
            <a:chOff x="2421" y="2160"/>
            <a:chExt cx="3113" cy="1655"/>
          </a:xfrm>
        </p:grpSpPr>
        <p:sp>
          <p:nvSpPr>
            <p:cNvPr id="133125" name="Rectangle 5"/>
            <p:cNvSpPr>
              <a:spLocks noChangeArrowheads="1"/>
            </p:cNvSpPr>
            <p:nvPr/>
          </p:nvSpPr>
          <p:spPr bwMode="auto">
            <a:xfrm>
              <a:off x="3379" y="2160"/>
              <a:ext cx="1099" cy="1028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0000FF"/>
              </a:solidFill>
              <a:prstDash val="sysDot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差分</a:t>
              </a:r>
              <a:endParaRPr lang="zh-CN" altLang="en-US" b="1"/>
            </a:p>
            <a:p>
              <a:pPr algn="ctr"/>
              <a:r>
                <a:rPr lang="zh-CN" altLang="en-US" b="1"/>
                <a:t>放大器</a:t>
              </a:r>
              <a:endParaRPr lang="zh-CN" altLang="en-US" b="1"/>
            </a:p>
          </p:txBody>
        </p:sp>
        <p:sp>
          <p:nvSpPr>
            <p:cNvPr id="133126" name="Line 6"/>
            <p:cNvSpPr>
              <a:spLocks noChangeShapeType="1"/>
            </p:cNvSpPr>
            <p:nvPr/>
          </p:nvSpPr>
          <p:spPr bwMode="auto">
            <a:xfrm>
              <a:off x="2630" y="2319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7" name="Line 7"/>
            <p:cNvSpPr>
              <a:spLocks noChangeShapeType="1"/>
            </p:cNvSpPr>
            <p:nvPr/>
          </p:nvSpPr>
          <p:spPr bwMode="auto">
            <a:xfrm>
              <a:off x="3016" y="2976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8" name="Line 8"/>
            <p:cNvSpPr>
              <a:spLocks noChangeShapeType="1"/>
            </p:cNvSpPr>
            <p:nvPr/>
          </p:nvSpPr>
          <p:spPr bwMode="auto">
            <a:xfrm>
              <a:off x="4478" y="2976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9" name="Line 9"/>
            <p:cNvSpPr>
              <a:spLocks noChangeShapeType="1"/>
            </p:cNvSpPr>
            <p:nvPr/>
          </p:nvSpPr>
          <p:spPr bwMode="auto">
            <a:xfrm>
              <a:off x="4478" y="2322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0" name="Rectangle 10"/>
            <p:cNvSpPr>
              <a:spLocks noChangeArrowheads="1"/>
            </p:cNvSpPr>
            <p:nvPr/>
          </p:nvSpPr>
          <p:spPr bwMode="auto">
            <a:xfrm>
              <a:off x="2880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1" name="Rectangle 11"/>
            <p:cNvSpPr>
              <a:spLocks noChangeArrowheads="1"/>
            </p:cNvSpPr>
            <p:nvPr/>
          </p:nvSpPr>
          <p:spPr bwMode="auto">
            <a:xfrm>
              <a:off x="2892" y="2704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2" name="Rectangle 12"/>
            <p:cNvSpPr>
              <a:spLocks noChangeArrowheads="1"/>
            </p:cNvSpPr>
            <p:nvPr/>
          </p:nvSpPr>
          <p:spPr bwMode="auto">
            <a:xfrm>
              <a:off x="2421" y="2795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i1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33" name="Rectangle 13"/>
            <p:cNvSpPr>
              <a:spLocks noChangeArrowheads="1"/>
            </p:cNvSpPr>
            <p:nvPr/>
          </p:nvSpPr>
          <p:spPr bwMode="auto">
            <a:xfrm>
              <a:off x="4762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4" name="Rectangle 14"/>
            <p:cNvSpPr>
              <a:spLocks noChangeArrowheads="1"/>
            </p:cNvSpPr>
            <p:nvPr/>
          </p:nvSpPr>
          <p:spPr bwMode="auto">
            <a:xfrm>
              <a:off x="4785" y="2704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5" name="Rectangle 15"/>
            <p:cNvSpPr>
              <a:spLocks noChangeArrowheads="1"/>
            </p:cNvSpPr>
            <p:nvPr/>
          </p:nvSpPr>
          <p:spPr bwMode="auto">
            <a:xfrm>
              <a:off x="2492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6" name="Rectangle 16"/>
            <p:cNvSpPr>
              <a:spLocks noChangeArrowheads="1"/>
            </p:cNvSpPr>
            <p:nvPr/>
          </p:nvSpPr>
          <p:spPr bwMode="auto">
            <a:xfrm>
              <a:off x="2507" y="336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7" name="Rectangle 17"/>
            <p:cNvSpPr>
              <a:spLocks noChangeArrowheads="1"/>
            </p:cNvSpPr>
            <p:nvPr/>
          </p:nvSpPr>
          <p:spPr bwMode="auto">
            <a:xfrm>
              <a:off x="5148" y="231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8" name="Rectangle 18"/>
            <p:cNvSpPr>
              <a:spLocks noChangeArrowheads="1"/>
            </p:cNvSpPr>
            <p:nvPr/>
          </p:nvSpPr>
          <p:spPr bwMode="auto">
            <a:xfrm>
              <a:off x="5160" y="3385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39" name="Oval 19"/>
            <p:cNvSpPr>
              <a:spLocks noChangeArrowheads="1"/>
            </p:cNvSpPr>
            <p:nvPr/>
          </p:nvSpPr>
          <p:spPr bwMode="auto">
            <a:xfrm>
              <a:off x="2948" y="2942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0" name="Oval 20"/>
            <p:cNvSpPr>
              <a:spLocks noChangeArrowheads="1"/>
            </p:cNvSpPr>
            <p:nvPr/>
          </p:nvSpPr>
          <p:spPr bwMode="auto">
            <a:xfrm>
              <a:off x="2561" y="2288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1" name="Oval 21"/>
            <p:cNvSpPr>
              <a:spLocks noChangeArrowheads="1"/>
            </p:cNvSpPr>
            <p:nvPr/>
          </p:nvSpPr>
          <p:spPr bwMode="auto">
            <a:xfrm>
              <a:off x="5227" y="2288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2" name="Oval 22"/>
            <p:cNvSpPr>
              <a:spLocks noChangeArrowheads="1"/>
            </p:cNvSpPr>
            <p:nvPr/>
          </p:nvSpPr>
          <p:spPr bwMode="auto">
            <a:xfrm>
              <a:off x="4831" y="2942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3" name="Oval 23"/>
            <p:cNvSpPr>
              <a:spLocks noChangeArrowheads="1"/>
            </p:cNvSpPr>
            <p:nvPr/>
          </p:nvSpPr>
          <p:spPr bwMode="auto">
            <a:xfrm>
              <a:off x="2561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4" name="Oval 24"/>
            <p:cNvSpPr>
              <a:spLocks noChangeArrowheads="1"/>
            </p:cNvSpPr>
            <p:nvPr/>
          </p:nvSpPr>
          <p:spPr bwMode="auto">
            <a:xfrm>
              <a:off x="2948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5" name="Line 25"/>
            <p:cNvSpPr>
              <a:spLocks noChangeShapeType="1"/>
            </p:cNvSpPr>
            <p:nvPr/>
          </p:nvSpPr>
          <p:spPr bwMode="auto">
            <a:xfrm>
              <a:off x="2630" y="3602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6" name="Rectangle 26"/>
            <p:cNvSpPr>
              <a:spLocks noChangeArrowheads="1"/>
            </p:cNvSpPr>
            <p:nvPr/>
          </p:nvSpPr>
          <p:spPr bwMode="auto">
            <a:xfrm>
              <a:off x="2880" y="2954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47" name="Rectangle 27"/>
            <p:cNvSpPr>
              <a:spLocks noChangeArrowheads="1"/>
            </p:cNvSpPr>
            <p:nvPr/>
          </p:nvSpPr>
          <p:spPr bwMode="auto">
            <a:xfrm>
              <a:off x="2892" y="336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48" name="Rectangle 28"/>
            <p:cNvSpPr>
              <a:spLocks noChangeArrowheads="1"/>
            </p:cNvSpPr>
            <p:nvPr/>
          </p:nvSpPr>
          <p:spPr bwMode="auto">
            <a:xfrm>
              <a:off x="4785" y="3396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49" name="Oval 29"/>
            <p:cNvSpPr>
              <a:spLocks noChangeArrowheads="1"/>
            </p:cNvSpPr>
            <p:nvPr/>
          </p:nvSpPr>
          <p:spPr bwMode="auto">
            <a:xfrm>
              <a:off x="4829" y="3600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0" name="Oval 30"/>
            <p:cNvSpPr>
              <a:spLocks noChangeArrowheads="1"/>
            </p:cNvSpPr>
            <p:nvPr/>
          </p:nvSpPr>
          <p:spPr bwMode="auto">
            <a:xfrm>
              <a:off x="5216" y="3600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1" name="Line 31"/>
            <p:cNvSpPr>
              <a:spLocks noChangeShapeType="1"/>
            </p:cNvSpPr>
            <p:nvPr/>
          </p:nvSpPr>
          <p:spPr bwMode="auto">
            <a:xfrm>
              <a:off x="4898" y="3636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2" name="Rectangle 32"/>
            <p:cNvSpPr>
              <a:spLocks noChangeArrowheads="1"/>
            </p:cNvSpPr>
            <p:nvPr/>
          </p:nvSpPr>
          <p:spPr bwMode="auto">
            <a:xfrm>
              <a:off x="4762" y="2954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53" name="Rectangle 33"/>
            <p:cNvSpPr>
              <a:spLocks noChangeArrowheads="1"/>
            </p:cNvSpPr>
            <p:nvPr/>
          </p:nvSpPr>
          <p:spPr bwMode="auto">
            <a:xfrm>
              <a:off x="2835" y="3108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i2</a:t>
              </a:r>
              <a:endParaRPr lang="en-US" altLang="zh-CN" sz="24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33154" name="Rectangle 34"/>
            <p:cNvSpPr>
              <a:spLocks noChangeArrowheads="1"/>
            </p:cNvSpPr>
            <p:nvPr/>
          </p:nvSpPr>
          <p:spPr bwMode="auto">
            <a:xfrm>
              <a:off x="2853" y="2462"/>
              <a:ext cx="3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id</a:t>
              </a:r>
              <a:endParaRPr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55" name="Rectangle 35"/>
            <p:cNvSpPr>
              <a:spLocks noChangeArrowheads="1"/>
            </p:cNvSpPr>
            <p:nvPr/>
          </p:nvSpPr>
          <p:spPr bwMode="auto">
            <a:xfrm>
              <a:off x="5121" y="2779"/>
              <a:ext cx="4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o1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56" name="Rectangle 36"/>
            <p:cNvSpPr>
              <a:spLocks noChangeArrowheads="1"/>
            </p:cNvSpPr>
            <p:nvPr/>
          </p:nvSpPr>
          <p:spPr bwMode="auto">
            <a:xfrm>
              <a:off x="4740" y="2455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57" name="Rectangle 37"/>
            <p:cNvSpPr>
              <a:spLocks noChangeArrowheads="1"/>
            </p:cNvSpPr>
            <p:nvPr/>
          </p:nvSpPr>
          <p:spPr bwMode="auto">
            <a:xfrm>
              <a:off x="4734" y="3097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o2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58" name="Line 38"/>
            <p:cNvSpPr>
              <a:spLocks noChangeShapeType="1"/>
            </p:cNvSpPr>
            <p:nvPr/>
          </p:nvSpPr>
          <p:spPr bwMode="auto">
            <a:xfrm>
              <a:off x="2788" y="3611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9" name="Line 39"/>
            <p:cNvSpPr>
              <a:spLocks noChangeShapeType="1"/>
            </p:cNvSpPr>
            <p:nvPr/>
          </p:nvSpPr>
          <p:spPr bwMode="auto">
            <a:xfrm>
              <a:off x="2699" y="3792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0" name="Line 40"/>
            <p:cNvSpPr>
              <a:spLocks noChangeShapeType="1"/>
            </p:cNvSpPr>
            <p:nvPr/>
          </p:nvSpPr>
          <p:spPr bwMode="auto">
            <a:xfrm>
              <a:off x="5051" y="3634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1" name="Line 41"/>
            <p:cNvSpPr>
              <a:spLocks noChangeShapeType="1"/>
            </p:cNvSpPr>
            <p:nvPr/>
          </p:nvSpPr>
          <p:spPr bwMode="auto">
            <a:xfrm>
              <a:off x="4962" y="3815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16" name="Group 96"/>
          <p:cNvGrpSpPr/>
          <p:nvPr/>
        </p:nvGrpSpPr>
        <p:grpSpPr bwMode="auto">
          <a:xfrm>
            <a:off x="3389313" y="3475038"/>
            <a:ext cx="5540375" cy="2954337"/>
            <a:chOff x="2135" y="2126"/>
            <a:chExt cx="3490" cy="1861"/>
          </a:xfrm>
        </p:grpSpPr>
        <p:sp>
          <p:nvSpPr>
            <p:cNvPr id="133202" name="Oval 82"/>
            <p:cNvSpPr>
              <a:spLocks noChangeArrowheads="1"/>
            </p:cNvSpPr>
            <p:nvPr/>
          </p:nvSpPr>
          <p:spPr bwMode="auto">
            <a:xfrm>
              <a:off x="2598" y="3086"/>
              <a:ext cx="233" cy="2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4" name="Oval 84"/>
            <p:cNvSpPr>
              <a:spLocks noChangeArrowheads="1"/>
            </p:cNvSpPr>
            <p:nvPr/>
          </p:nvSpPr>
          <p:spPr bwMode="auto">
            <a:xfrm>
              <a:off x="2604" y="3482"/>
              <a:ext cx="233" cy="2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5" name="Oval 85"/>
            <p:cNvSpPr>
              <a:spLocks noChangeArrowheads="1"/>
            </p:cNvSpPr>
            <p:nvPr/>
          </p:nvSpPr>
          <p:spPr bwMode="auto">
            <a:xfrm>
              <a:off x="2990" y="3086"/>
              <a:ext cx="233" cy="2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6" name="Oval 86"/>
            <p:cNvSpPr>
              <a:spLocks noChangeArrowheads="1"/>
            </p:cNvSpPr>
            <p:nvPr/>
          </p:nvSpPr>
          <p:spPr bwMode="auto">
            <a:xfrm>
              <a:off x="2990" y="3482"/>
              <a:ext cx="233" cy="2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63" name="Rectangle 43"/>
            <p:cNvSpPr>
              <a:spLocks noChangeArrowheads="1"/>
            </p:cNvSpPr>
            <p:nvPr/>
          </p:nvSpPr>
          <p:spPr bwMode="auto">
            <a:xfrm>
              <a:off x="3470" y="2126"/>
              <a:ext cx="1099" cy="1028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0000FF"/>
              </a:solidFill>
              <a:prstDash val="sysDot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b="1"/>
                <a:t>差分</a:t>
              </a:r>
              <a:endParaRPr lang="zh-CN" altLang="en-US" b="1"/>
            </a:p>
            <a:p>
              <a:pPr algn="ctr"/>
              <a:r>
                <a:rPr lang="zh-CN" altLang="en-US" b="1"/>
                <a:t>放大器</a:t>
              </a:r>
              <a:endParaRPr lang="zh-CN" altLang="en-US" b="1"/>
            </a:p>
          </p:txBody>
        </p:sp>
        <p:sp>
          <p:nvSpPr>
            <p:cNvPr id="133164" name="Line 44"/>
            <p:cNvSpPr>
              <a:spLocks noChangeShapeType="1"/>
            </p:cNvSpPr>
            <p:nvPr/>
          </p:nvSpPr>
          <p:spPr bwMode="auto">
            <a:xfrm>
              <a:off x="2721" y="2285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5" name="Line 45"/>
            <p:cNvSpPr>
              <a:spLocks noChangeShapeType="1"/>
            </p:cNvSpPr>
            <p:nvPr/>
          </p:nvSpPr>
          <p:spPr bwMode="auto">
            <a:xfrm>
              <a:off x="3107" y="2942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6" name="Line 46"/>
            <p:cNvSpPr>
              <a:spLocks noChangeShapeType="1"/>
            </p:cNvSpPr>
            <p:nvPr/>
          </p:nvSpPr>
          <p:spPr bwMode="auto">
            <a:xfrm>
              <a:off x="4569" y="2942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7" name="Line 47"/>
            <p:cNvSpPr>
              <a:spLocks noChangeShapeType="1"/>
            </p:cNvSpPr>
            <p:nvPr/>
          </p:nvSpPr>
          <p:spPr bwMode="auto">
            <a:xfrm>
              <a:off x="4569" y="2288"/>
              <a:ext cx="74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8" name="Rectangle 48"/>
            <p:cNvSpPr>
              <a:spLocks noChangeArrowheads="1"/>
            </p:cNvSpPr>
            <p:nvPr/>
          </p:nvSpPr>
          <p:spPr bwMode="auto">
            <a:xfrm>
              <a:off x="2971" y="2285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69" name="Rectangle 49"/>
            <p:cNvSpPr>
              <a:spLocks noChangeArrowheads="1"/>
            </p:cNvSpPr>
            <p:nvPr/>
          </p:nvSpPr>
          <p:spPr bwMode="auto">
            <a:xfrm>
              <a:off x="2983" y="2670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1" name="Rectangle 51"/>
            <p:cNvSpPr>
              <a:spLocks noChangeArrowheads="1"/>
            </p:cNvSpPr>
            <p:nvPr/>
          </p:nvSpPr>
          <p:spPr bwMode="auto">
            <a:xfrm>
              <a:off x="4853" y="2285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2" name="Rectangle 52"/>
            <p:cNvSpPr>
              <a:spLocks noChangeArrowheads="1"/>
            </p:cNvSpPr>
            <p:nvPr/>
          </p:nvSpPr>
          <p:spPr bwMode="auto">
            <a:xfrm>
              <a:off x="4876" y="2670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3" name="Rectangle 53"/>
            <p:cNvSpPr>
              <a:spLocks noChangeArrowheads="1"/>
            </p:cNvSpPr>
            <p:nvPr/>
          </p:nvSpPr>
          <p:spPr bwMode="auto">
            <a:xfrm>
              <a:off x="2376" y="3338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4" name="Rectangle 54"/>
            <p:cNvSpPr>
              <a:spLocks noChangeArrowheads="1"/>
            </p:cNvSpPr>
            <p:nvPr/>
          </p:nvSpPr>
          <p:spPr bwMode="auto">
            <a:xfrm>
              <a:off x="2391" y="3656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5" name="Rectangle 55"/>
            <p:cNvSpPr>
              <a:spLocks noChangeArrowheads="1"/>
            </p:cNvSpPr>
            <p:nvPr/>
          </p:nvSpPr>
          <p:spPr bwMode="auto">
            <a:xfrm>
              <a:off x="5239" y="2285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6" name="Rectangle 56"/>
            <p:cNvSpPr>
              <a:spLocks noChangeArrowheads="1"/>
            </p:cNvSpPr>
            <p:nvPr/>
          </p:nvSpPr>
          <p:spPr bwMode="auto">
            <a:xfrm>
              <a:off x="5251" y="3351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79" name="Oval 59"/>
            <p:cNvSpPr>
              <a:spLocks noChangeArrowheads="1"/>
            </p:cNvSpPr>
            <p:nvPr/>
          </p:nvSpPr>
          <p:spPr bwMode="auto">
            <a:xfrm>
              <a:off x="5318" y="2254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0" name="Oval 60"/>
            <p:cNvSpPr>
              <a:spLocks noChangeArrowheads="1"/>
            </p:cNvSpPr>
            <p:nvPr/>
          </p:nvSpPr>
          <p:spPr bwMode="auto">
            <a:xfrm>
              <a:off x="4922" y="2908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3" name="Line 63"/>
            <p:cNvSpPr>
              <a:spLocks noChangeShapeType="1"/>
            </p:cNvSpPr>
            <p:nvPr/>
          </p:nvSpPr>
          <p:spPr bwMode="auto">
            <a:xfrm>
              <a:off x="2721" y="3806"/>
              <a:ext cx="3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84" name="Rectangle 64"/>
            <p:cNvSpPr>
              <a:spLocks noChangeArrowheads="1"/>
            </p:cNvSpPr>
            <p:nvPr/>
          </p:nvSpPr>
          <p:spPr bwMode="auto">
            <a:xfrm>
              <a:off x="2378" y="2885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85" name="Rectangle 65"/>
            <p:cNvSpPr>
              <a:spLocks noChangeArrowheads="1"/>
            </p:cNvSpPr>
            <p:nvPr/>
          </p:nvSpPr>
          <p:spPr bwMode="auto">
            <a:xfrm>
              <a:off x="2393" y="3180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86" name="Rectangle 66"/>
            <p:cNvSpPr>
              <a:spLocks noChangeArrowheads="1"/>
            </p:cNvSpPr>
            <p:nvPr/>
          </p:nvSpPr>
          <p:spPr bwMode="auto">
            <a:xfrm>
              <a:off x="4876" y="336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87" name="Oval 67"/>
            <p:cNvSpPr>
              <a:spLocks noChangeArrowheads="1"/>
            </p:cNvSpPr>
            <p:nvPr/>
          </p:nvSpPr>
          <p:spPr bwMode="auto">
            <a:xfrm>
              <a:off x="4920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8" name="Oval 68"/>
            <p:cNvSpPr>
              <a:spLocks noChangeArrowheads="1"/>
            </p:cNvSpPr>
            <p:nvPr/>
          </p:nvSpPr>
          <p:spPr bwMode="auto">
            <a:xfrm>
              <a:off x="5307" y="3566"/>
              <a:ext cx="67" cy="6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9" name="Line 69"/>
            <p:cNvSpPr>
              <a:spLocks noChangeShapeType="1"/>
            </p:cNvSpPr>
            <p:nvPr/>
          </p:nvSpPr>
          <p:spPr bwMode="auto">
            <a:xfrm>
              <a:off x="4989" y="3602"/>
              <a:ext cx="3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0" name="Rectangle 70"/>
            <p:cNvSpPr>
              <a:spLocks noChangeArrowheads="1"/>
            </p:cNvSpPr>
            <p:nvPr/>
          </p:nvSpPr>
          <p:spPr bwMode="auto">
            <a:xfrm>
              <a:off x="4853" y="2920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191" name="Rectangle 71"/>
            <p:cNvSpPr>
              <a:spLocks noChangeArrowheads="1"/>
            </p:cNvSpPr>
            <p:nvPr/>
          </p:nvSpPr>
          <p:spPr bwMode="auto">
            <a:xfrm>
              <a:off x="2313" y="3447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ic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92" name="Rectangle 72"/>
            <p:cNvSpPr>
              <a:spLocks noChangeArrowheads="1"/>
            </p:cNvSpPr>
            <p:nvPr/>
          </p:nvSpPr>
          <p:spPr bwMode="auto">
            <a:xfrm>
              <a:off x="2944" y="2428"/>
              <a:ext cx="3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id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93" name="Rectangle 73"/>
            <p:cNvSpPr>
              <a:spLocks noChangeArrowheads="1"/>
            </p:cNvSpPr>
            <p:nvPr/>
          </p:nvSpPr>
          <p:spPr bwMode="auto">
            <a:xfrm>
              <a:off x="5212" y="2745"/>
              <a:ext cx="4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o1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94" name="Rectangle 74"/>
            <p:cNvSpPr>
              <a:spLocks noChangeArrowheads="1"/>
            </p:cNvSpPr>
            <p:nvPr/>
          </p:nvSpPr>
          <p:spPr bwMode="auto">
            <a:xfrm>
              <a:off x="4831" y="2421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95" name="Rectangle 75"/>
            <p:cNvSpPr>
              <a:spLocks noChangeArrowheads="1"/>
            </p:cNvSpPr>
            <p:nvPr/>
          </p:nvSpPr>
          <p:spPr bwMode="auto">
            <a:xfrm>
              <a:off x="4825" y="3063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o2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196" name="Line 76"/>
            <p:cNvSpPr>
              <a:spLocks noChangeShapeType="1"/>
            </p:cNvSpPr>
            <p:nvPr/>
          </p:nvSpPr>
          <p:spPr bwMode="auto">
            <a:xfrm>
              <a:off x="2924" y="380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7" name="Line 77"/>
            <p:cNvSpPr>
              <a:spLocks noChangeShapeType="1"/>
            </p:cNvSpPr>
            <p:nvPr/>
          </p:nvSpPr>
          <p:spPr bwMode="auto">
            <a:xfrm>
              <a:off x="2835" y="3987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8" name="Line 78"/>
            <p:cNvSpPr>
              <a:spLocks noChangeShapeType="1"/>
            </p:cNvSpPr>
            <p:nvPr/>
          </p:nvSpPr>
          <p:spPr bwMode="auto">
            <a:xfrm>
              <a:off x="5142" y="3600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9" name="Line 79"/>
            <p:cNvSpPr>
              <a:spLocks noChangeShapeType="1"/>
            </p:cNvSpPr>
            <p:nvPr/>
          </p:nvSpPr>
          <p:spPr bwMode="auto">
            <a:xfrm>
              <a:off x="5053" y="3781"/>
              <a:ext cx="18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00" name="Line 80"/>
            <p:cNvSpPr>
              <a:spLocks noChangeShapeType="1"/>
            </p:cNvSpPr>
            <p:nvPr/>
          </p:nvSpPr>
          <p:spPr bwMode="auto">
            <a:xfrm>
              <a:off x="2721" y="2285"/>
              <a:ext cx="0" cy="1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01" name="Line 81"/>
            <p:cNvSpPr>
              <a:spLocks noChangeShapeType="1"/>
            </p:cNvSpPr>
            <p:nvPr/>
          </p:nvSpPr>
          <p:spPr bwMode="auto">
            <a:xfrm>
              <a:off x="3107" y="2942"/>
              <a:ext cx="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09" name="Rectangle 89"/>
            <p:cNvSpPr>
              <a:spLocks noChangeArrowheads="1"/>
            </p:cNvSpPr>
            <p:nvPr/>
          </p:nvSpPr>
          <p:spPr bwMode="auto">
            <a:xfrm>
              <a:off x="2135" y="3029"/>
              <a:ext cx="4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id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/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33210" name="Rectangle 90"/>
            <p:cNvSpPr>
              <a:spLocks noChangeArrowheads="1"/>
            </p:cNvSpPr>
            <p:nvPr/>
          </p:nvSpPr>
          <p:spPr bwMode="auto">
            <a:xfrm>
              <a:off x="3232" y="3339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211" name="Rectangle 91"/>
            <p:cNvSpPr>
              <a:spLocks noChangeArrowheads="1"/>
            </p:cNvSpPr>
            <p:nvPr/>
          </p:nvSpPr>
          <p:spPr bwMode="auto">
            <a:xfrm>
              <a:off x="3247" y="3657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212" name="Rectangle 92"/>
            <p:cNvSpPr>
              <a:spLocks noChangeArrowheads="1"/>
            </p:cNvSpPr>
            <p:nvPr/>
          </p:nvSpPr>
          <p:spPr bwMode="auto">
            <a:xfrm>
              <a:off x="3223" y="2908"/>
              <a:ext cx="2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213" name="Rectangle 93"/>
            <p:cNvSpPr>
              <a:spLocks noChangeArrowheads="1"/>
            </p:cNvSpPr>
            <p:nvPr/>
          </p:nvSpPr>
          <p:spPr bwMode="auto">
            <a:xfrm>
              <a:off x="3243" y="3192"/>
              <a:ext cx="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-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214" name="Rectangle 94"/>
            <p:cNvSpPr>
              <a:spLocks noChangeArrowheads="1"/>
            </p:cNvSpPr>
            <p:nvPr/>
          </p:nvSpPr>
          <p:spPr bwMode="auto">
            <a:xfrm>
              <a:off x="3215" y="3448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ic</a:t>
              </a:r>
              <a:endParaRPr lang="en-US" altLang="zh-CN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33215" name="Rectangle 95"/>
            <p:cNvSpPr>
              <a:spLocks noChangeArrowheads="1"/>
            </p:cNvSpPr>
            <p:nvPr/>
          </p:nvSpPr>
          <p:spPr bwMode="auto">
            <a:xfrm>
              <a:off x="3274" y="3018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-u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id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/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2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33218" name="Rectangle 98"/>
          <p:cNvSpPr>
            <a:spLocks noChangeArrowheads="1"/>
          </p:cNvSpPr>
          <p:nvPr/>
        </p:nvSpPr>
        <p:spPr bwMode="auto">
          <a:xfrm>
            <a:off x="468313" y="3284538"/>
            <a:ext cx="32035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宋体" panose="02010600030101010101" pitchFamily="2" charset="-122"/>
              </a:rPr>
              <a:t>两个输入端的信号均可分解为差模信号和共模信号两部分。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graphicFrame>
        <p:nvGraphicFramePr>
          <p:cNvPr id="133219" name="Object 99"/>
          <p:cNvGraphicFramePr>
            <a:graphicFrameLocks noChangeAspect="1"/>
          </p:cNvGraphicFramePr>
          <p:nvPr/>
        </p:nvGraphicFramePr>
        <p:xfrm>
          <a:off x="755650" y="4529138"/>
          <a:ext cx="202565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58" name="公式" r:id="rId1" imgW="798830" imgH="370205" progId="Equation.3">
                  <p:embed/>
                </p:oleObj>
              </mc:Choice>
              <mc:Fallback>
                <p:oleObj name="公式" r:id="rId1" imgW="798830" imgH="370205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29138"/>
                        <a:ext cx="2025650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1" name="Object 101"/>
          <p:cNvGraphicFramePr>
            <a:graphicFrameLocks noChangeAspect="1"/>
          </p:cNvGraphicFramePr>
          <p:nvPr/>
        </p:nvGraphicFramePr>
        <p:xfrm>
          <a:off x="755650" y="5491163"/>
          <a:ext cx="202565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59" name="公式" r:id="rId3" imgW="798830" imgH="370205" progId="Equation.3">
                  <p:embed/>
                </p:oleObj>
              </mc:Choice>
              <mc:Fallback>
                <p:oleObj name="公式" r:id="rId3" imgW="798830" imgH="370205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91163"/>
                        <a:ext cx="2025650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2" name="Rectangle 102"/>
          <p:cNvSpPr>
            <a:spLocks noChangeArrowheads="1"/>
          </p:cNvSpPr>
          <p:nvPr/>
        </p:nvSpPr>
        <p:spPr bwMode="auto">
          <a:xfrm>
            <a:off x="307975" y="944563"/>
            <a:ext cx="230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800000"/>
                </a:solidFill>
              </a:rPr>
              <a:t>差模信号分量：</a:t>
            </a:r>
            <a:endParaRPr lang="zh-CN" altLang="en-US" sz="2400" b="1" dirty="0">
              <a:solidFill>
                <a:srgbClr val="800000"/>
              </a:solidFill>
            </a:endParaRPr>
          </a:p>
        </p:txBody>
      </p:sp>
      <p:sp>
        <p:nvSpPr>
          <p:cNvPr id="133223" name="Rectangle 103"/>
          <p:cNvSpPr>
            <a:spLocks noChangeArrowheads="1"/>
          </p:cNvSpPr>
          <p:nvPr/>
        </p:nvSpPr>
        <p:spPr bwMode="auto">
          <a:xfrm>
            <a:off x="277564" y="1878955"/>
            <a:ext cx="261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800000"/>
                </a:solidFill>
              </a:rPr>
              <a:t>共模信号分量：</a:t>
            </a:r>
            <a:endParaRPr lang="zh-CN" altLang="en-US" sz="2400" b="1" dirty="0">
              <a:solidFill>
                <a:srgbClr val="800000"/>
              </a:solidFill>
            </a:endParaRPr>
          </a:p>
        </p:txBody>
      </p:sp>
      <p:graphicFrame>
        <p:nvGraphicFramePr>
          <p:cNvPr id="133224" name="Object 104"/>
          <p:cNvGraphicFramePr>
            <a:graphicFrameLocks noChangeAspect="1"/>
          </p:cNvGraphicFramePr>
          <p:nvPr/>
        </p:nvGraphicFramePr>
        <p:xfrm>
          <a:off x="1150938" y="1271588"/>
          <a:ext cx="22923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60" name="公式" r:id="rId5" imgW="763905" imgH="208280" progId="Equation.3">
                  <p:embed/>
                </p:oleObj>
              </mc:Choice>
              <mc:Fallback>
                <p:oleObj name="公式" r:id="rId5" imgW="763905" imgH="20828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271588"/>
                        <a:ext cx="22923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5" name="Object 105"/>
          <p:cNvGraphicFramePr>
            <a:graphicFrameLocks noChangeAspect="1"/>
          </p:cNvGraphicFramePr>
          <p:nvPr/>
        </p:nvGraphicFramePr>
        <p:xfrm>
          <a:off x="1089819" y="2178050"/>
          <a:ext cx="27162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61" name="公式" r:id="rId7" imgW="972185" imgH="370205" progId="Equation.3">
                  <p:embed/>
                </p:oleObj>
              </mc:Choice>
              <mc:Fallback>
                <p:oleObj name="公式" r:id="rId7" imgW="972185" imgH="370205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819" y="2178050"/>
                        <a:ext cx="271621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3" name="Text Box 2"/>
          <p:cNvSpPr txBox="1">
            <a:spLocks noChangeArrowheads="1"/>
          </p:cNvSpPr>
          <p:nvPr/>
        </p:nvSpPr>
        <p:spPr bwMode="auto">
          <a:xfrm>
            <a:off x="250825" y="288925"/>
            <a:ext cx="3556000" cy="52228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</a:t>
            </a:r>
            <a:r>
              <a:rPr kumimoji="1"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、输出电阻</a:t>
            </a:r>
            <a:r>
              <a:rPr kumimoji="1" lang="en-US" altLang="zh-CN" sz="2800" b="1" i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R</a:t>
            </a:r>
            <a:r>
              <a:rPr kumimoji="1" lang="en-US" altLang="zh-CN" sz="2800" b="1" i="1" baseline="-250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o</a:t>
            </a:r>
            <a:endParaRPr kumimoji="1" lang="en-US" altLang="zh-CN" sz="2800" b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pSp>
        <p:nvGrpSpPr>
          <p:cNvPr id="64515" name="Group 3"/>
          <p:cNvGrpSpPr/>
          <p:nvPr/>
        </p:nvGrpSpPr>
        <p:grpSpPr bwMode="auto">
          <a:xfrm>
            <a:off x="1533525" y="2576513"/>
            <a:ext cx="4957763" cy="1600200"/>
            <a:chOff x="571" y="1911"/>
            <a:chExt cx="3122" cy="1008"/>
          </a:xfrm>
        </p:grpSpPr>
        <p:grpSp>
          <p:nvGrpSpPr>
            <p:cNvPr id="653338" name="Group 4"/>
            <p:cNvGrpSpPr/>
            <p:nvPr/>
          </p:nvGrpSpPr>
          <p:grpSpPr bwMode="auto">
            <a:xfrm>
              <a:off x="1893" y="1911"/>
              <a:ext cx="1800" cy="1008"/>
              <a:chOff x="1989" y="1179"/>
              <a:chExt cx="1800" cy="1008"/>
            </a:xfrm>
          </p:grpSpPr>
          <p:grpSp>
            <p:nvGrpSpPr>
              <p:cNvPr id="653350" name="Group 5"/>
              <p:cNvGrpSpPr/>
              <p:nvPr/>
            </p:nvGrpSpPr>
            <p:grpSpPr bwMode="auto">
              <a:xfrm>
                <a:off x="1989" y="1179"/>
                <a:ext cx="1800" cy="1008"/>
                <a:chOff x="1908" y="2592"/>
                <a:chExt cx="1800" cy="1008"/>
              </a:xfrm>
            </p:grpSpPr>
            <p:sp>
              <p:nvSpPr>
                <p:cNvPr id="653352" name="Rectangle 6"/>
                <p:cNvSpPr>
                  <a:spLocks noChangeArrowheads="1"/>
                </p:cNvSpPr>
                <p:nvPr/>
              </p:nvSpPr>
              <p:spPr bwMode="auto">
                <a:xfrm>
                  <a:off x="2495" y="2592"/>
                  <a:ext cx="625" cy="100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53353" name="Group 7"/>
                <p:cNvGrpSpPr/>
                <p:nvPr/>
              </p:nvGrpSpPr>
              <p:grpSpPr bwMode="auto">
                <a:xfrm>
                  <a:off x="1908" y="2724"/>
                  <a:ext cx="588" cy="96"/>
                  <a:chOff x="1908" y="2724"/>
                  <a:chExt cx="588" cy="96"/>
                </a:xfrm>
              </p:grpSpPr>
              <p:sp>
                <p:nvSpPr>
                  <p:cNvPr id="65336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3364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3354" name="Group 10"/>
                <p:cNvGrpSpPr/>
                <p:nvPr/>
              </p:nvGrpSpPr>
              <p:grpSpPr bwMode="auto">
                <a:xfrm>
                  <a:off x="1908" y="3336"/>
                  <a:ext cx="588" cy="96"/>
                  <a:chOff x="1908" y="2724"/>
                  <a:chExt cx="588" cy="96"/>
                </a:xfrm>
              </p:grpSpPr>
              <p:sp>
                <p:nvSpPr>
                  <p:cNvPr id="653361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3362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3355" name="Group 13"/>
                <p:cNvGrpSpPr/>
                <p:nvPr/>
              </p:nvGrpSpPr>
              <p:grpSpPr bwMode="auto">
                <a:xfrm flipH="1">
                  <a:off x="3120" y="2724"/>
                  <a:ext cx="588" cy="96"/>
                  <a:chOff x="1908" y="2724"/>
                  <a:chExt cx="588" cy="96"/>
                </a:xfrm>
              </p:grpSpPr>
              <p:sp>
                <p:nvSpPr>
                  <p:cNvPr id="653359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3360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3356" name="Group 16"/>
                <p:cNvGrpSpPr/>
                <p:nvPr/>
              </p:nvGrpSpPr>
              <p:grpSpPr bwMode="auto">
                <a:xfrm flipH="1">
                  <a:off x="3120" y="3336"/>
                  <a:ext cx="588" cy="96"/>
                  <a:chOff x="1908" y="2724"/>
                  <a:chExt cx="588" cy="96"/>
                </a:xfrm>
              </p:grpSpPr>
              <p:sp>
                <p:nvSpPr>
                  <p:cNvPr id="65335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3358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53351" name="Text Box 19"/>
              <p:cNvSpPr txBox="1">
                <a:spLocks noChangeArrowheads="1"/>
              </p:cNvSpPr>
              <p:nvPr/>
            </p:nvSpPr>
            <p:spPr bwMode="auto">
              <a:xfrm>
                <a:off x="2738" y="1477"/>
                <a:ext cx="32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800" b="1" i="1" baseline="-25000">
                    <a:latin typeface="Times New Roman" panose="02020603050405020304" pitchFamily="18" charset="0"/>
                  </a:rPr>
                  <a:t>u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53339" name="Group 20"/>
            <p:cNvGrpSpPr/>
            <p:nvPr/>
          </p:nvGrpSpPr>
          <p:grpSpPr bwMode="auto">
            <a:xfrm>
              <a:off x="571" y="2047"/>
              <a:ext cx="1343" cy="676"/>
              <a:chOff x="655" y="1315"/>
              <a:chExt cx="1343" cy="676"/>
            </a:xfrm>
          </p:grpSpPr>
          <p:grpSp>
            <p:nvGrpSpPr>
              <p:cNvPr id="653340" name="Group 21"/>
              <p:cNvGrpSpPr/>
              <p:nvPr/>
            </p:nvGrpSpPr>
            <p:grpSpPr bwMode="auto">
              <a:xfrm>
                <a:off x="1125" y="1315"/>
                <a:ext cx="873" cy="676"/>
                <a:chOff x="918" y="1315"/>
                <a:chExt cx="873" cy="676"/>
              </a:xfrm>
            </p:grpSpPr>
            <p:sp>
              <p:nvSpPr>
                <p:cNvPr id="653342" name="Line 22"/>
                <p:cNvSpPr>
                  <a:spLocks noChangeShapeType="1"/>
                </p:cNvSpPr>
                <p:nvPr/>
              </p:nvSpPr>
              <p:spPr bwMode="auto">
                <a:xfrm>
                  <a:off x="1036" y="1978"/>
                  <a:ext cx="7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3343" name="Line 23"/>
                <p:cNvSpPr>
                  <a:spLocks noChangeShapeType="1"/>
                </p:cNvSpPr>
                <p:nvPr/>
              </p:nvSpPr>
              <p:spPr bwMode="auto">
                <a:xfrm>
                  <a:off x="1033" y="1372"/>
                  <a:ext cx="7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3344" name="Rectangle 24"/>
                <p:cNvSpPr>
                  <a:spLocks noChangeArrowheads="1"/>
                </p:cNvSpPr>
                <p:nvPr/>
              </p:nvSpPr>
              <p:spPr bwMode="auto">
                <a:xfrm>
                  <a:off x="1282" y="1315"/>
                  <a:ext cx="291" cy="10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653345" name="Group 25"/>
                <p:cNvGrpSpPr/>
                <p:nvPr/>
              </p:nvGrpSpPr>
              <p:grpSpPr bwMode="auto">
                <a:xfrm>
                  <a:off x="918" y="1481"/>
                  <a:ext cx="282" cy="327"/>
                  <a:chOff x="1891" y="2545"/>
                  <a:chExt cx="282" cy="327"/>
                </a:xfrm>
              </p:grpSpPr>
              <p:sp>
                <p:nvSpPr>
                  <p:cNvPr id="653348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1891" y="2600"/>
                    <a:ext cx="255" cy="25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334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00" y="2545"/>
                    <a:ext cx="273" cy="32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2800" b="1" i="1">
                        <a:latin typeface="Times New Roman" panose="02020603050405020304" pitchFamily="18" charset="0"/>
                      </a:rPr>
                      <a:t>~</a:t>
                    </a:r>
                    <a:endParaRPr kumimoji="1" lang="en-US" altLang="zh-CN" sz="2800" b="1" i="1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5334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045" y="1369"/>
                  <a:ext cx="0" cy="18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3347" name="Line 29"/>
                <p:cNvSpPr>
                  <a:spLocks noChangeShapeType="1"/>
                </p:cNvSpPr>
                <p:nvPr/>
              </p:nvSpPr>
              <p:spPr bwMode="auto">
                <a:xfrm>
                  <a:off x="1045" y="1800"/>
                  <a:ext cx="0" cy="19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53341" name="Text Box 30"/>
              <p:cNvSpPr txBox="1">
                <a:spLocks noChangeArrowheads="1"/>
              </p:cNvSpPr>
              <p:nvPr/>
            </p:nvSpPr>
            <p:spPr bwMode="auto">
              <a:xfrm>
                <a:off x="655" y="1479"/>
                <a:ext cx="600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800" b="1" i="1" baseline="-25000">
                    <a:latin typeface="Times New Roman" panose="02020603050405020304" pitchFamily="18" charset="0"/>
                  </a:rPr>
                  <a:t>S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4543" name="Text Box 31"/>
          <p:cNvSpPr txBox="1">
            <a:spLocks noChangeArrowheads="1"/>
          </p:cNvSpPr>
          <p:nvPr/>
        </p:nvSpPr>
        <p:spPr bwMode="auto">
          <a:xfrm>
            <a:off x="755650" y="1047750"/>
            <a:ext cx="7581900" cy="137318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放大电路对其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负载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而言，相当于信号源，我们可以将它等效为戴维南等效电路，这个戴维南等效电路的内阻就是输出电阻。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4544" name="Group 32"/>
          <p:cNvGrpSpPr/>
          <p:nvPr/>
        </p:nvGrpSpPr>
        <p:grpSpPr bwMode="auto">
          <a:xfrm>
            <a:off x="1733550" y="2397125"/>
            <a:ext cx="4210050" cy="4213225"/>
            <a:chOff x="1183" y="1510"/>
            <a:chExt cx="2873" cy="2654"/>
          </a:xfrm>
        </p:grpSpPr>
        <p:sp>
          <p:nvSpPr>
            <p:cNvPr id="653335" name="AutoShape 33"/>
            <p:cNvSpPr>
              <a:spLocks noChangeArrowheads="1"/>
            </p:cNvSpPr>
            <p:nvPr/>
          </p:nvSpPr>
          <p:spPr bwMode="auto">
            <a:xfrm>
              <a:off x="1183" y="1510"/>
              <a:ext cx="2873" cy="123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36" name="AutoShape 34"/>
            <p:cNvSpPr>
              <a:spLocks noChangeArrowheads="1"/>
            </p:cNvSpPr>
            <p:nvPr/>
          </p:nvSpPr>
          <p:spPr bwMode="auto">
            <a:xfrm>
              <a:off x="2509" y="2880"/>
              <a:ext cx="1482" cy="128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37" name="AutoShape 35"/>
            <p:cNvSpPr>
              <a:spLocks noChangeArrowheads="1"/>
            </p:cNvSpPr>
            <p:nvPr/>
          </p:nvSpPr>
          <p:spPr bwMode="auto">
            <a:xfrm rot="-1823189">
              <a:off x="1716" y="2868"/>
              <a:ext cx="494" cy="1008"/>
            </a:xfrm>
            <a:prstGeom prst="curvedRightArrow">
              <a:avLst>
                <a:gd name="adj1" fmla="val 55301"/>
                <a:gd name="adj2" fmla="val 81619"/>
                <a:gd name="adj3" fmla="val 33333"/>
              </a:avLst>
            </a:prstGeom>
            <a:gradFill rotWithShape="0">
              <a:gsLst>
                <a:gs pos="0">
                  <a:srgbClr val="FF0000"/>
                </a:gs>
                <a:gs pos="100000">
                  <a:schemeClr val="tx1"/>
                </a:gs>
              </a:gsLst>
              <a:lin ang="0" scaled="1"/>
            </a:gradFill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4548" name="Group 36"/>
          <p:cNvGrpSpPr/>
          <p:nvPr/>
        </p:nvGrpSpPr>
        <p:grpSpPr bwMode="auto">
          <a:xfrm>
            <a:off x="3887788" y="4602163"/>
            <a:ext cx="2663825" cy="1860550"/>
            <a:chOff x="2449" y="2899"/>
            <a:chExt cx="1678" cy="1172"/>
          </a:xfrm>
        </p:grpSpPr>
        <p:sp>
          <p:nvSpPr>
            <p:cNvPr id="653319" name="Rectangle 37"/>
            <p:cNvSpPr>
              <a:spLocks noChangeArrowheads="1"/>
            </p:cNvSpPr>
            <p:nvPr/>
          </p:nvSpPr>
          <p:spPr bwMode="auto">
            <a:xfrm>
              <a:off x="2516" y="2955"/>
              <a:ext cx="1009" cy="111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3320" name="Line 38"/>
            <p:cNvSpPr>
              <a:spLocks noChangeShapeType="1"/>
            </p:cNvSpPr>
            <p:nvPr/>
          </p:nvSpPr>
          <p:spPr bwMode="auto">
            <a:xfrm flipH="1">
              <a:off x="3545" y="3264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3321" name="Oval 39"/>
            <p:cNvSpPr>
              <a:spLocks noChangeArrowheads="1"/>
            </p:cNvSpPr>
            <p:nvPr/>
          </p:nvSpPr>
          <p:spPr bwMode="auto">
            <a:xfrm flipH="1">
              <a:off x="4031" y="3204"/>
              <a:ext cx="96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3322" name="Group 40"/>
            <p:cNvGrpSpPr/>
            <p:nvPr/>
          </p:nvGrpSpPr>
          <p:grpSpPr bwMode="auto">
            <a:xfrm>
              <a:off x="3545" y="3810"/>
              <a:ext cx="582" cy="96"/>
              <a:chOff x="3501" y="3777"/>
              <a:chExt cx="582" cy="96"/>
            </a:xfrm>
          </p:grpSpPr>
          <p:sp>
            <p:nvSpPr>
              <p:cNvPr id="653333" name="Line 41"/>
              <p:cNvSpPr>
                <a:spLocks noChangeShapeType="1"/>
              </p:cNvSpPr>
              <p:nvPr/>
            </p:nvSpPr>
            <p:spPr bwMode="auto">
              <a:xfrm flipH="1">
                <a:off x="3501" y="3837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3334" name="Oval 42"/>
              <p:cNvSpPr>
                <a:spLocks noChangeArrowheads="1"/>
              </p:cNvSpPr>
              <p:nvPr/>
            </p:nvSpPr>
            <p:spPr bwMode="auto">
              <a:xfrm flipH="1">
                <a:off x="3987" y="3777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53323" name="Group 43"/>
            <p:cNvGrpSpPr/>
            <p:nvPr/>
          </p:nvGrpSpPr>
          <p:grpSpPr bwMode="auto">
            <a:xfrm>
              <a:off x="2885" y="3374"/>
              <a:ext cx="282" cy="327"/>
              <a:chOff x="1891" y="2545"/>
              <a:chExt cx="282" cy="327"/>
            </a:xfrm>
          </p:grpSpPr>
          <p:sp>
            <p:nvSpPr>
              <p:cNvPr id="653331" name="Oval 44"/>
              <p:cNvSpPr>
                <a:spLocks noChangeArrowheads="1"/>
              </p:cNvSpPr>
              <p:nvPr/>
            </p:nvSpPr>
            <p:spPr bwMode="auto">
              <a:xfrm>
                <a:off x="1891" y="2600"/>
                <a:ext cx="255" cy="2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53332" name="Text Box 45"/>
              <p:cNvSpPr txBox="1">
                <a:spLocks noChangeArrowheads="1"/>
              </p:cNvSpPr>
              <p:nvPr/>
            </p:nvSpPr>
            <p:spPr bwMode="auto">
              <a:xfrm>
                <a:off x="1900" y="2545"/>
                <a:ext cx="27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~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53324" name="Line 46"/>
            <p:cNvSpPr>
              <a:spLocks noChangeShapeType="1"/>
            </p:cNvSpPr>
            <p:nvPr/>
          </p:nvSpPr>
          <p:spPr bwMode="auto">
            <a:xfrm flipH="1">
              <a:off x="2996" y="3267"/>
              <a:ext cx="5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25" name="Rectangle 47"/>
            <p:cNvSpPr>
              <a:spLocks noChangeArrowheads="1"/>
            </p:cNvSpPr>
            <p:nvPr/>
          </p:nvSpPr>
          <p:spPr bwMode="auto">
            <a:xfrm>
              <a:off x="3152" y="3201"/>
              <a:ext cx="312" cy="1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26" name="Line 48"/>
            <p:cNvSpPr>
              <a:spLocks noChangeShapeType="1"/>
            </p:cNvSpPr>
            <p:nvPr/>
          </p:nvSpPr>
          <p:spPr bwMode="auto">
            <a:xfrm>
              <a:off x="3008" y="3273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27" name="Line 49"/>
            <p:cNvSpPr>
              <a:spLocks noChangeShapeType="1"/>
            </p:cNvSpPr>
            <p:nvPr/>
          </p:nvSpPr>
          <p:spPr bwMode="auto">
            <a:xfrm flipH="1">
              <a:off x="3005" y="3873"/>
              <a:ext cx="5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28" name="Line 50"/>
            <p:cNvSpPr>
              <a:spLocks noChangeShapeType="1"/>
            </p:cNvSpPr>
            <p:nvPr/>
          </p:nvSpPr>
          <p:spPr bwMode="auto">
            <a:xfrm>
              <a:off x="3008" y="3681"/>
              <a:ext cx="0" cy="2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329" name="Text Box 51"/>
            <p:cNvSpPr txBox="1">
              <a:spLocks noChangeArrowheads="1"/>
            </p:cNvSpPr>
            <p:nvPr/>
          </p:nvSpPr>
          <p:spPr bwMode="auto">
            <a:xfrm>
              <a:off x="3036" y="2899"/>
              <a:ext cx="420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653330" name="Text Box 52"/>
            <p:cNvSpPr txBox="1">
              <a:spLocks noChangeArrowheads="1"/>
            </p:cNvSpPr>
            <p:nvPr/>
          </p:nvSpPr>
          <p:spPr bwMode="auto">
            <a:xfrm>
              <a:off x="2449" y="3342"/>
              <a:ext cx="494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O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/>
                  <a:cs typeface="楷体_GB2312"/>
                </a:rPr>
                <a:t>'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2803525" y="2355850"/>
            <a:ext cx="5000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S</a:t>
            </a:r>
            <a:endParaRPr kumimoji="1" lang="en-US" altLang="zh-CN" sz="2400" b="1" i="1" baseline="-25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3" grpId="0" autoUpdateAnimBg="0" build="p"/>
      <p:bldP spid="6456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274638" y="1088541"/>
            <a:ext cx="8594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 dirty="0" smtClean="0"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设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I1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=10sin</a:t>
            </a:r>
            <a:r>
              <a:rPr kumimoji="1" lang="en-US" altLang="zh-CN" sz="2800" b="1" dirty="0">
                <a:latin typeface="Symbol" panose="05050102010706020507" pitchFamily="18" charset="2"/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t(mV), 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I2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= 4sin</a:t>
            </a:r>
            <a:r>
              <a:rPr kumimoji="1" lang="en-US" altLang="zh-CN" sz="2800" b="1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(mV)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，求</a:t>
            </a:r>
            <a:r>
              <a:rPr kumimoji="1" lang="en-US" altLang="zh-CN" sz="28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 dirty="0" err="1">
                <a:latin typeface="Times New Roman" panose="02020603050405020304" pitchFamily="18" charset="0"/>
              </a:rPr>
              <a:t>id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 dirty="0" err="1">
                <a:latin typeface="Times New Roman" panose="02020603050405020304" pitchFamily="18" charset="0"/>
              </a:rPr>
              <a:t>iC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。 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2643" name="Object 3"/>
          <p:cNvGraphicFramePr>
            <a:graphicFrameLocks noChangeAspect="1"/>
          </p:cNvGraphicFramePr>
          <p:nvPr/>
        </p:nvGraphicFramePr>
        <p:xfrm>
          <a:off x="1538288" y="3465029"/>
          <a:ext cx="2549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16" name="公式" r:id="rId1" imgW="1099820" imgH="370205" progId="Equation.3">
                  <p:embed/>
                </p:oleObj>
              </mc:Choice>
              <mc:Fallback>
                <p:oleObj name="公式" r:id="rId1" imgW="1099820" imgH="37020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3465029"/>
                        <a:ext cx="25495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757238" y="1771166"/>
            <a:ext cx="6083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解：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id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I1 </a:t>
            </a:r>
            <a:r>
              <a:rPr kumimoji="1" lang="en-US" altLang="zh-CN" sz="2800">
                <a:latin typeface="Times New Roman" panose="02020603050405020304" pitchFamily="18" charset="0"/>
                <a:ea typeface="楷体_GB2312" pitchFamily="49" charset="-122"/>
              </a:rPr>
              <a:t>−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I2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=</a:t>
            </a:r>
            <a:r>
              <a:rPr kumimoji="1" lang="en-US" altLang="zh-CN" sz="2800" b="1">
                <a:latin typeface="Times New Roman" panose="02020603050405020304" pitchFamily="18" charset="0"/>
              </a:rPr>
              <a:t>6sin</a:t>
            </a:r>
            <a:r>
              <a:rPr kumimoji="1" lang="en-US" altLang="zh-CN" sz="2800" b="1">
                <a:latin typeface="Symbol" panose="05050102010706020507" pitchFamily="18" charset="2"/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kumimoji="1" lang="en-US" altLang="zh-CN" sz="2800" b="1">
                <a:latin typeface="Times New Roman" panose="02020603050405020304" pitchFamily="18" charset="0"/>
              </a:rPr>
              <a:t>t(mV)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1477963" y="2496654"/>
          <a:ext cx="38925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17" name="公式" r:id="rId3" imgW="1713230" imgH="370205" progId="Equation.3">
                  <p:embed/>
                </p:oleObj>
              </mc:Choice>
              <mc:Fallback>
                <p:oleObj name="公式" r:id="rId3" imgW="1713230" imgH="37020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2496654"/>
                        <a:ext cx="38925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AutoShape 6"/>
          <p:cNvSpPr>
            <a:spLocks noChangeArrowheads="1"/>
          </p:cNvSpPr>
          <p:nvPr/>
        </p:nvSpPr>
        <p:spPr bwMode="auto">
          <a:xfrm>
            <a:off x="4262438" y="5060466"/>
            <a:ext cx="539750" cy="201613"/>
          </a:xfrm>
          <a:prstGeom prst="notchedRightArrow">
            <a:avLst>
              <a:gd name="adj1" fmla="val 50000"/>
              <a:gd name="adj2" fmla="val 66929"/>
            </a:avLst>
          </a:prstGeom>
          <a:gradFill rotWithShape="1">
            <a:gsLst>
              <a:gs pos="0">
                <a:srgbClr val="FFFF66"/>
              </a:gs>
              <a:gs pos="100000">
                <a:srgbClr val="FF33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47" name="Group 7"/>
          <p:cNvGrpSpPr/>
          <p:nvPr/>
        </p:nvGrpSpPr>
        <p:grpSpPr bwMode="auto">
          <a:xfrm>
            <a:off x="936625" y="4336566"/>
            <a:ext cx="3074988" cy="1936750"/>
            <a:chOff x="3451" y="2634"/>
            <a:chExt cx="1937" cy="1220"/>
          </a:xfrm>
        </p:grpSpPr>
        <p:sp>
          <p:nvSpPr>
            <p:cNvPr id="112648" name="Freeform 8"/>
            <p:cNvSpPr/>
            <p:nvPr/>
          </p:nvSpPr>
          <p:spPr bwMode="auto">
            <a:xfrm flipH="1">
              <a:off x="4155" y="3117"/>
              <a:ext cx="689" cy="735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49" name="Freeform 9"/>
            <p:cNvSpPr/>
            <p:nvPr/>
          </p:nvSpPr>
          <p:spPr bwMode="auto">
            <a:xfrm flipH="1">
              <a:off x="3810" y="2901"/>
              <a:ext cx="1296" cy="835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0" name="AutoShape 10"/>
            <p:cNvSpPr>
              <a:spLocks noChangeArrowheads="1"/>
            </p:cNvSpPr>
            <p:nvPr/>
          </p:nvSpPr>
          <p:spPr bwMode="auto">
            <a:xfrm rot="5400000">
              <a:off x="4348" y="2821"/>
              <a:ext cx="404" cy="37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51" name="Rectangle 11"/>
            <p:cNvSpPr>
              <a:spLocks noChangeArrowheads="1"/>
            </p:cNvSpPr>
            <p:nvPr/>
          </p:nvSpPr>
          <p:spPr bwMode="auto">
            <a:xfrm>
              <a:off x="4341" y="2813"/>
              <a:ext cx="1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400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1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2652" name="Rectangle 12"/>
            <p:cNvSpPr>
              <a:spLocks noChangeArrowheads="1"/>
            </p:cNvSpPr>
            <p:nvPr/>
          </p:nvSpPr>
          <p:spPr bwMode="auto">
            <a:xfrm>
              <a:off x="4331" y="2990"/>
              <a:ext cx="1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−</a:t>
              </a:r>
              <a:endParaRPr kumimoji="1" lang="en-US" altLang="zh-CN" sz="16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53" name="Line 13"/>
            <p:cNvSpPr>
              <a:spLocks noChangeShapeType="1"/>
            </p:cNvSpPr>
            <p:nvPr/>
          </p:nvSpPr>
          <p:spPr bwMode="auto">
            <a:xfrm>
              <a:off x="3811" y="3735"/>
              <a:ext cx="3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54" name="Line 14"/>
            <p:cNvSpPr>
              <a:spLocks noChangeShapeType="1"/>
            </p:cNvSpPr>
            <p:nvPr/>
          </p:nvSpPr>
          <p:spPr bwMode="auto">
            <a:xfrm>
              <a:off x="4068" y="3854"/>
              <a:ext cx="1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55" name="Freeform 15"/>
            <p:cNvSpPr/>
            <p:nvPr/>
          </p:nvSpPr>
          <p:spPr bwMode="auto">
            <a:xfrm rot="5400000">
              <a:off x="4769" y="2976"/>
              <a:ext cx="411" cy="262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Text Box 16"/>
            <p:cNvSpPr txBox="1">
              <a:spLocks noChangeArrowheads="1"/>
            </p:cNvSpPr>
            <p:nvPr/>
          </p:nvSpPr>
          <p:spPr bwMode="auto">
            <a:xfrm flipH="1">
              <a:off x="5072" y="3018"/>
              <a:ext cx="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657" name="Group 17"/>
            <p:cNvGrpSpPr/>
            <p:nvPr/>
          </p:nvGrpSpPr>
          <p:grpSpPr bwMode="auto">
            <a:xfrm>
              <a:off x="3707" y="3249"/>
              <a:ext cx="207" cy="252"/>
              <a:chOff x="5069" y="2826"/>
              <a:chExt cx="207" cy="252"/>
            </a:xfrm>
          </p:grpSpPr>
          <p:sp>
            <p:nvSpPr>
              <p:cNvPr id="112658" name="Oval 18"/>
              <p:cNvSpPr>
                <a:spLocks noChangeAspect="1" noChangeArrowheads="1"/>
              </p:cNvSpPr>
              <p:nvPr/>
            </p:nvSpPr>
            <p:spPr bwMode="auto">
              <a:xfrm>
                <a:off x="5069" y="2873"/>
                <a:ext cx="206" cy="2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59" name="Arc 19"/>
              <p:cNvSpPr>
                <a:spLocks noChangeAspect="1"/>
              </p:cNvSpPr>
              <p:nvPr/>
            </p:nvSpPr>
            <p:spPr bwMode="auto">
              <a:xfrm>
                <a:off x="5111" y="2952"/>
                <a:ext cx="61" cy="3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0" name="Arc 20"/>
              <p:cNvSpPr>
                <a:spLocks noChangeAspect="1"/>
              </p:cNvSpPr>
              <p:nvPr/>
            </p:nvSpPr>
            <p:spPr bwMode="auto">
              <a:xfrm>
                <a:off x="5172" y="2983"/>
                <a:ext cx="62" cy="31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43200 w 43200"/>
                  <a:gd name="T1" fmla="*/ 0 h 21600"/>
                  <a:gd name="T2" fmla="*/ 0 w 43200"/>
                  <a:gd name="T3" fmla="*/ 0 h 21600"/>
                  <a:gd name="T4" fmla="*/ 21600 w 432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1" name="Line 21"/>
              <p:cNvSpPr>
                <a:spLocks noChangeAspect="1" noChangeShapeType="1"/>
              </p:cNvSpPr>
              <p:nvPr/>
            </p:nvSpPr>
            <p:spPr bwMode="auto">
              <a:xfrm>
                <a:off x="5154" y="3046"/>
                <a:ext cx="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662" name="Text Box 22"/>
              <p:cNvSpPr txBox="1">
                <a:spLocks noChangeAspect="1" noChangeArrowheads="1"/>
              </p:cNvSpPr>
              <p:nvPr/>
            </p:nvSpPr>
            <p:spPr bwMode="auto">
              <a:xfrm>
                <a:off x="5095" y="2826"/>
                <a:ext cx="18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2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1200" b="1" noProof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2663" name="Group 23"/>
            <p:cNvGrpSpPr/>
            <p:nvPr/>
          </p:nvGrpSpPr>
          <p:grpSpPr bwMode="auto">
            <a:xfrm>
              <a:off x="4047" y="3249"/>
              <a:ext cx="207" cy="252"/>
              <a:chOff x="5069" y="2826"/>
              <a:chExt cx="207" cy="252"/>
            </a:xfrm>
          </p:grpSpPr>
          <p:sp>
            <p:nvSpPr>
              <p:cNvPr id="112664" name="Oval 24"/>
              <p:cNvSpPr>
                <a:spLocks noChangeAspect="1" noChangeArrowheads="1"/>
              </p:cNvSpPr>
              <p:nvPr/>
            </p:nvSpPr>
            <p:spPr bwMode="auto">
              <a:xfrm>
                <a:off x="5069" y="2873"/>
                <a:ext cx="206" cy="2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5" name="Arc 25"/>
              <p:cNvSpPr>
                <a:spLocks noChangeAspect="1"/>
              </p:cNvSpPr>
              <p:nvPr/>
            </p:nvSpPr>
            <p:spPr bwMode="auto">
              <a:xfrm>
                <a:off x="5111" y="2952"/>
                <a:ext cx="61" cy="3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6" name="Arc 26"/>
              <p:cNvSpPr>
                <a:spLocks noChangeAspect="1"/>
              </p:cNvSpPr>
              <p:nvPr/>
            </p:nvSpPr>
            <p:spPr bwMode="auto">
              <a:xfrm>
                <a:off x="5172" y="2983"/>
                <a:ext cx="62" cy="31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43200 w 43200"/>
                  <a:gd name="T1" fmla="*/ 0 h 21600"/>
                  <a:gd name="T2" fmla="*/ 0 w 43200"/>
                  <a:gd name="T3" fmla="*/ 0 h 21600"/>
                  <a:gd name="T4" fmla="*/ 21600 w 432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67" name="Line 27"/>
              <p:cNvSpPr>
                <a:spLocks noChangeAspect="1" noChangeShapeType="1"/>
              </p:cNvSpPr>
              <p:nvPr/>
            </p:nvSpPr>
            <p:spPr bwMode="auto">
              <a:xfrm>
                <a:off x="5154" y="3046"/>
                <a:ext cx="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668" name="Text Box 28"/>
              <p:cNvSpPr txBox="1">
                <a:spLocks noChangeAspect="1" noChangeArrowheads="1"/>
              </p:cNvSpPr>
              <p:nvPr/>
            </p:nvSpPr>
            <p:spPr bwMode="auto">
              <a:xfrm>
                <a:off x="5095" y="2826"/>
                <a:ext cx="18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2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1200" b="1" noProof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2669" name="Line 29"/>
            <p:cNvSpPr>
              <a:spLocks noChangeShapeType="1"/>
            </p:cNvSpPr>
            <p:nvPr/>
          </p:nvSpPr>
          <p:spPr bwMode="auto">
            <a:xfrm>
              <a:off x="4844" y="3117"/>
              <a:ext cx="0" cy="1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70" name="Rectangle 30"/>
            <p:cNvSpPr>
              <a:spLocks noChangeArrowheads="1"/>
            </p:cNvSpPr>
            <p:nvPr/>
          </p:nvSpPr>
          <p:spPr bwMode="auto">
            <a:xfrm>
              <a:off x="3451" y="3219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I1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671" name="Rectangle 31"/>
            <p:cNvSpPr>
              <a:spLocks noChangeArrowheads="1"/>
            </p:cNvSpPr>
            <p:nvPr/>
          </p:nvSpPr>
          <p:spPr bwMode="auto">
            <a:xfrm>
              <a:off x="4236" y="3241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I2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672" name="Rectangle 32"/>
            <p:cNvSpPr>
              <a:spLocks noChangeArrowheads="1"/>
            </p:cNvSpPr>
            <p:nvPr/>
          </p:nvSpPr>
          <p:spPr bwMode="auto">
            <a:xfrm>
              <a:off x="4907" y="2634"/>
              <a:ext cx="2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673" name="Rectangle 33"/>
            <p:cNvSpPr>
              <a:spLocks noChangeArrowheads="1"/>
            </p:cNvSpPr>
            <p:nvPr/>
          </p:nvSpPr>
          <p:spPr bwMode="auto">
            <a:xfrm>
              <a:off x="5120" y="2974"/>
              <a:ext cx="2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  <p:sp>
          <p:nvSpPr>
            <p:cNvPr id="112674" name="Rectangle 34"/>
            <p:cNvSpPr>
              <a:spLocks noChangeArrowheads="1"/>
            </p:cNvSpPr>
            <p:nvPr/>
          </p:nvSpPr>
          <p:spPr bwMode="auto">
            <a:xfrm>
              <a:off x="3857" y="3007"/>
              <a:ext cx="2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id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675" name="Rectangle 35"/>
            <p:cNvSpPr>
              <a:spLocks noChangeArrowheads="1"/>
            </p:cNvSpPr>
            <p:nvPr/>
          </p:nvSpPr>
          <p:spPr bwMode="auto">
            <a:xfrm>
              <a:off x="4012" y="3048"/>
              <a:ext cx="1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−</a:t>
              </a:r>
              <a:endParaRPr kumimoji="1" lang="en-US" altLang="zh-CN" sz="16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76" name="Rectangle 36"/>
            <p:cNvSpPr>
              <a:spLocks noChangeArrowheads="1"/>
            </p:cNvSpPr>
            <p:nvPr/>
          </p:nvSpPr>
          <p:spPr bwMode="auto">
            <a:xfrm>
              <a:off x="3768" y="3070"/>
              <a:ext cx="1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400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1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12677" name="Group 37"/>
          <p:cNvGrpSpPr/>
          <p:nvPr/>
        </p:nvGrpSpPr>
        <p:grpSpPr bwMode="auto">
          <a:xfrm>
            <a:off x="4964113" y="4055579"/>
            <a:ext cx="3248025" cy="2203450"/>
            <a:chOff x="3266" y="2154"/>
            <a:chExt cx="2046" cy="1388"/>
          </a:xfrm>
        </p:grpSpPr>
        <p:sp>
          <p:nvSpPr>
            <p:cNvPr id="112678" name="Freeform 38"/>
            <p:cNvSpPr/>
            <p:nvPr/>
          </p:nvSpPr>
          <p:spPr bwMode="auto">
            <a:xfrm flipH="1">
              <a:off x="4079" y="2637"/>
              <a:ext cx="689" cy="447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79" name="Freeform 39"/>
            <p:cNvSpPr/>
            <p:nvPr/>
          </p:nvSpPr>
          <p:spPr bwMode="auto">
            <a:xfrm flipH="1">
              <a:off x="3734" y="2421"/>
              <a:ext cx="1296" cy="663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0" name="AutoShape 40"/>
            <p:cNvSpPr>
              <a:spLocks noChangeArrowheads="1"/>
            </p:cNvSpPr>
            <p:nvPr/>
          </p:nvSpPr>
          <p:spPr bwMode="auto">
            <a:xfrm rot="5400000">
              <a:off x="4272" y="2341"/>
              <a:ext cx="404" cy="37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25400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81" name="Rectangle 41"/>
            <p:cNvSpPr>
              <a:spLocks noChangeArrowheads="1"/>
            </p:cNvSpPr>
            <p:nvPr/>
          </p:nvSpPr>
          <p:spPr bwMode="auto">
            <a:xfrm>
              <a:off x="4265" y="2333"/>
              <a:ext cx="17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400">
                  <a:latin typeface="Times New Roman" panose="02020603050405020304" pitchFamily="18" charset="0"/>
                  <a:ea typeface="楷体_GB2312" pitchFamily="49" charset="-122"/>
                </a:rPr>
                <a:t>+</a:t>
              </a:r>
              <a:endParaRPr kumimoji="1" lang="en-US" altLang="zh-CN" sz="140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2682" name="Rectangle 42"/>
            <p:cNvSpPr>
              <a:spLocks noChangeArrowheads="1"/>
            </p:cNvSpPr>
            <p:nvPr/>
          </p:nvSpPr>
          <p:spPr bwMode="auto">
            <a:xfrm>
              <a:off x="4255" y="2510"/>
              <a:ext cx="19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160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−</a:t>
              </a:r>
              <a:endParaRPr kumimoji="1" lang="en-US" altLang="zh-CN" sz="160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683" name="Line 43"/>
            <p:cNvSpPr>
              <a:spLocks noChangeShapeType="1"/>
            </p:cNvSpPr>
            <p:nvPr/>
          </p:nvSpPr>
          <p:spPr bwMode="auto">
            <a:xfrm>
              <a:off x="3734" y="3084"/>
              <a:ext cx="34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84" name="Line 44"/>
            <p:cNvSpPr>
              <a:spLocks noChangeShapeType="1"/>
            </p:cNvSpPr>
            <p:nvPr/>
          </p:nvSpPr>
          <p:spPr bwMode="auto">
            <a:xfrm>
              <a:off x="3906" y="3084"/>
              <a:ext cx="0" cy="4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85" name="Line 45"/>
            <p:cNvSpPr>
              <a:spLocks noChangeShapeType="1"/>
            </p:cNvSpPr>
            <p:nvPr/>
          </p:nvSpPr>
          <p:spPr bwMode="auto">
            <a:xfrm>
              <a:off x="3821" y="3538"/>
              <a:ext cx="1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686" name="Freeform 46"/>
            <p:cNvSpPr/>
            <p:nvPr/>
          </p:nvSpPr>
          <p:spPr bwMode="auto">
            <a:xfrm rot="5400000">
              <a:off x="4693" y="2496"/>
              <a:ext cx="411" cy="262"/>
            </a:xfrm>
            <a:custGeom>
              <a:avLst/>
              <a:gdLst>
                <a:gd name="T0" fmla="*/ 0 w 432"/>
                <a:gd name="T1" fmla="*/ 0 h 144"/>
                <a:gd name="T2" fmla="*/ 432 w 432"/>
                <a:gd name="T3" fmla="*/ 0 h 144"/>
                <a:gd name="T4" fmla="*/ 432 w 43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144">
                  <a:moveTo>
                    <a:pt x="0" y="0"/>
                  </a:moveTo>
                  <a:lnTo>
                    <a:pt x="432" y="0"/>
                  </a:lnTo>
                  <a:lnTo>
                    <a:pt x="432" y="144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87" name="Text Box 47"/>
            <p:cNvSpPr txBox="1">
              <a:spLocks noChangeArrowheads="1"/>
            </p:cNvSpPr>
            <p:nvPr/>
          </p:nvSpPr>
          <p:spPr bwMode="auto">
            <a:xfrm flipH="1">
              <a:off x="4996" y="2538"/>
              <a:ext cx="68" cy="1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688" name="Group 48"/>
            <p:cNvGrpSpPr/>
            <p:nvPr/>
          </p:nvGrpSpPr>
          <p:grpSpPr bwMode="auto">
            <a:xfrm>
              <a:off x="3631" y="2706"/>
              <a:ext cx="207" cy="252"/>
              <a:chOff x="5069" y="2826"/>
              <a:chExt cx="207" cy="252"/>
            </a:xfrm>
          </p:grpSpPr>
          <p:sp>
            <p:nvSpPr>
              <p:cNvPr id="112689" name="Oval 49"/>
              <p:cNvSpPr>
                <a:spLocks noChangeAspect="1" noChangeArrowheads="1"/>
              </p:cNvSpPr>
              <p:nvPr/>
            </p:nvSpPr>
            <p:spPr bwMode="auto">
              <a:xfrm>
                <a:off x="5069" y="2873"/>
                <a:ext cx="206" cy="2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0" name="Arc 50"/>
              <p:cNvSpPr>
                <a:spLocks noChangeAspect="1"/>
              </p:cNvSpPr>
              <p:nvPr/>
            </p:nvSpPr>
            <p:spPr bwMode="auto">
              <a:xfrm>
                <a:off x="5111" y="2952"/>
                <a:ext cx="61" cy="3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1" name="Arc 51"/>
              <p:cNvSpPr>
                <a:spLocks noChangeAspect="1"/>
              </p:cNvSpPr>
              <p:nvPr/>
            </p:nvSpPr>
            <p:spPr bwMode="auto">
              <a:xfrm>
                <a:off x="5172" y="2983"/>
                <a:ext cx="62" cy="31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43200 w 43200"/>
                  <a:gd name="T1" fmla="*/ 0 h 21600"/>
                  <a:gd name="T2" fmla="*/ 0 w 43200"/>
                  <a:gd name="T3" fmla="*/ 0 h 21600"/>
                  <a:gd name="T4" fmla="*/ 21600 w 432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2" name="Line 52"/>
              <p:cNvSpPr>
                <a:spLocks noChangeAspect="1" noChangeShapeType="1"/>
              </p:cNvSpPr>
              <p:nvPr/>
            </p:nvSpPr>
            <p:spPr bwMode="auto">
              <a:xfrm>
                <a:off x="5154" y="3046"/>
                <a:ext cx="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693" name="Text Box 53"/>
              <p:cNvSpPr txBox="1">
                <a:spLocks noChangeAspect="1" noChangeArrowheads="1"/>
              </p:cNvSpPr>
              <p:nvPr/>
            </p:nvSpPr>
            <p:spPr bwMode="auto">
              <a:xfrm>
                <a:off x="5095" y="2826"/>
                <a:ext cx="18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2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1200" b="1" noProof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2694" name="Group 54"/>
            <p:cNvGrpSpPr/>
            <p:nvPr/>
          </p:nvGrpSpPr>
          <p:grpSpPr bwMode="auto">
            <a:xfrm>
              <a:off x="3971" y="2706"/>
              <a:ext cx="207" cy="252"/>
              <a:chOff x="5069" y="2826"/>
              <a:chExt cx="207" cy="252"/>
            </a:xfrm>
          </p:grpSpPr>
          <p:sp>
            <p:nvSpPr>
              <p:cNvPr id="112695" name="Oval 55"/>
              <p:cNvSpPr>
                <a:spLocks noChangeAspect="1" noChangeArrowheads="1"/>
              </p:cNvSpPr>
              <p:nvPr/>
            </p:nvSpPr>
            <p:spPr bwMode="auto">
              <a:xfrm>
                <a:off x="5069" y="2873"/>
                <a:ext cx="206" cy="2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6" name="Arc 56"/>
              <p:cNvSpPr>
                <a:spLocks noChangeAspect="1"/>
              </p:cNvSpPr>
              <p:nvPr/>
            </p:nvSpPr>
            <p:spPr bwMode="auto">
              <a:xfrm>
                <a:off x="5111" y="2952"/>
                <a:ext cx="61" cy="3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7" name="Arc 57"/>
              <p:cNvSpPr>
                <a:spLocks noChangeAspect="1"/>
              </p:cNvSpPr>
              <p:nvPr/>
            </p:nvSpPr>
            <p:spPr bwMode="auto">
              <a:xfrm>
                <a:off x="5172" y="2983"/>
                <a:ext cx="62" cy="31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43200 w 43200"/>
                  <a:gd name="T1" fmla="*/ 0 h 21600"/>
                  <a:gd name="T2" fmla="*/ 0 w 43200"/>
                  <a:gd name="T3" fmla="*/ 0 h 21600"/>
                  <a:gd name="T4" fmla="*/ 21600 w 432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8" name="Line 58"/>
              <p:cNvSpPr>
                <a:spLocks noChangeAspect="1" noChangeShapeType="1"/>
              </p:cNvSpPr>
              <p:nvPr/>
            </p:nvSpPr>
            <p:spPr bwMode="auto">
              <a:xfrm>
                <a:off x="5154" y="3046"/>
                <a:ext cx="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699" name="Text Box 59"/>
              <p:cNvSpPr txBox="1">
                <a:spLocks noChangeAspect="1" noChangeArrowheads="1"/>
              </p:cNvSpPr>
              <p:nvPr/>
            </p:nvSpPr>
            <p:spPr bwMode="auto">
              <a:xfrm>
                <a:off x="5095" y="2826"/>
                <a:ext cx="18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2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1200" b="1" noProof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2700" name="Group 60"/>
            <p:cNvGrpSpPr/>
            <p:nvPr/>
          </p:nvGrpSpPr>
          <p:grpSpPr bwMode="auto">
            <a:xfrm>
              <a:off x="3801" y="3176"/>
              <a:ext cx="207" cy="252"/>
              <a:chOff x="5069" y="2826"/>
              <a:chExt cx="207" cy="252"/>
            </a:xfrm>
          </p:grpSpPr>
          <p:sp>
            <p:nvSpPr>
              <p:cNvPr id="112701" name="Oval 61"/>
              <p:cNvSpPr>
                <a:spLocks noChangeAspect="1" noChangeArrowheads="1"/>
              </p:cNvSpPr>
              <p:nvPr/>
            </p:nvSpPr>
            <p:spPr bwMode="auto">
              <a:xfrm>
                <a:off x="5069" y="2873"/>
                <a:ext cx="206" cy="20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702" name="Arc 62"/>
              <p:cNvSpPr>
                <a:spLocks noChangeAspect="1"/>
              </p:cNvSpPr>
              <p:nvPr/>
            </p:nvSpPr>
            <p:spPr bwMode="auto">
              <a:xfrm>
                <a:off x="5111" y="2952"/>
                <a:ext cx="61" cy="3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0 h 21600"/>
                  <a:gd name="T2" fmla="*/ 43200 w 43200"/>
                  <a:gd name="T3" fmla="*/ 21600 h 21600"/>
                  <a:gd name="T4" fmla="*/ 21600 w 432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0" stroke="0" extrusionOk="0">
                    <a:moveTo>
                      <a:pt x="0" y="21600"/>
                    </a:move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703" name="Arc 63"/>
              <p:cNvSpPr>
                <a:spLocks noChangeAspect="1"/>
              </p:cNvSpPr>
              <p:nvPr/>
            </p:nvSpPr>
            <p:spPr bwMode="auto">
              <a:xfrm>
                <a:off x="5172" y="2983"/>
                <a:ext cx="62" cy="31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43200 w 43200"/>
                  <a:gd name="T1" fmla="*/ 0 h 21600"/>
                  <a:gd name="T2" fmla="*/ 0 w 43200"/>
                  <a:gd name="T3" fmla="*/ 0 h 21600"/>
                  <a:gd name="T4" fmla="*/ 21600 w 432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0" fill="none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</a:path>
                  <a:path w="43200" h="21600" stroke="0" extrusionOk="0">
                    <a:moveTo>
                      <a:pt x="43200" y="0"/>
                    </a:moveTo>
                    <a:cubicBezTo>
                      <a:pt x="43200" y="11929"/>
                      <a:pt x="33529" y="21600"/>
                      <a:pt x="21600" y="21600"/>
                    </a:cubicBez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704" name="Line 64"/>
              <p:cNvSpPr>
                <a:spLocks noChangeAspect="1" noChangeShapeType="1"/>
              </p:cNvSpPr>
              <p:nvPr/>
            </p:nvSpPr>
            <p:spPr bwMode="auto">
              <a:xfrm>
                <a:off x="5154" y="3046"/>
                <a:ext cx="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2705" name="Text Box 65"/>
              <p:cNvSpPr txBox="1">
                <a:spLocks noChangeAspect="1" noChangeArrowheads="1"/>
              </p:cNvSpPr>
              <p:nvPr/>
            </p:nvSpPr>
            <p:spPr bwMode="auto">
              <a:xfrm>
                <a:off x="5095" y="2826"/>
                <a:ext cx="18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200" b="1">
                    <a:latin typeface="Times New Roman" panose="02020603050405020304" pitchFamily="18" charset="0"/>
                  </a:rPr>
                  <a:t>+</a:t>
                </a:r>
                <a:endParaRPr kumimoji="1" lang="en-US" altLang="zh-CN" sz="1200" b="1" noProof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2706" name="Line 66"/>
            <p:cNvSpPr>
              <a:spLocks noChangeShapeType="1"/>
            </p:cNvSpPr>
            <p:nvPr/>
          </p:nvSpPr>
          <p:spPr bwMode="auto">
            <a:xfrm>
              <a:off x="4768" y="2637"/>
              <a:ext cx="0" cy="1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707" name="Rectangle 67"/>
            <p:cNvSpPr>
              <a:spLocks noChangeArrowheads="1"/>
            </p:cNvSpPr>
            <p:nvPr/>
          </p:nvSpPr>
          <p:spPr bwMode="auto">
            <a:xfrm>
              <a:off x="3971" y="3171"/>
              <a:ext cx="2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ic</a:t>
              </a:r>
              <a:endParaRPr kumimoji="1"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12708" name="Rectangle 68"/>
            <p:cNvSpPr>
              <a:spLocks noChangeArrowheads="1"/>
            </p:cNvSpPr>
            <p:nvPr/>
          </p:nvSpPr>
          <p:spPr bwMode="auto">
            <a:xfrm>
              <a:off x="3266" y="2687"/>
              <a:ext cx="4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id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/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709" name="Rectangle 69"/>
            <p:cNvSpPr>
              <a:spLocks noChangeArrowheads="1"/>
            </p:cNvSpPr>
            <p:nvPr/>
          </p:nvSpPr>
          <p:spPr bwMode="auto">
            <a:xfrm>
              <a:off x="4146" y="2687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-u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id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/</a:t>
              </a:r>
              <a:r>
                <a:rPr kumimoji="1" lang="en-US" altLang="zh-CN" sz="2000" b="1">
                  <a:latin typeface="Times New Roman" panose="02020603050405020304" pitchFamily="18" charset="0"/>
                </a:rPr>
                <a:t>2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710" name="Rectangle 70"/>
            <p:cNvSpPr>
              <a:spLocks noChangeArrowheads="1"/>
            </p:cNvSpPr>
            <p:nvPr/>
          </p:nvSpPr>
          <p:spPr bwMode="auto">
            <a:xfrm>
              <a:off x="4831" y="2154"/>
              <a:ext cx="2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L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12711" name="Rectangle 71"/>
            <p:cNvSpPr>
              <a:spLocks noChangeArrowheads="1"/>
            </p:cNvSpPr>
            <p:nvPr/>
          </p:nvSpPr>
          <p:spPr bwMode="auto">
            <a:xfrm>
              <a:off x="5044" y="2494"/>
              <a:ext cx="2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O</a:t>
              </a:r>
              <a:endParaRPr lang="en-US" altLang="zh-CN" sz="2000" b="1" baseline="-25000" noProof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z03031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44675"/>
            <a:ext cx="397827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63575"/>
            <a:ext cx="7772400" cy="533400"/>
          </a:xfrm>
        </p:spPr>
        <p:txBody>
          <a:bodyPr/>
          <a:lstStyle/>
          <a:p>
            <a:pPr algn="l"/>
            <a:r>
              <a:rPr lang="zh-CN" altLang="en-US" sz="2800" dirty="0" smtClean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四、 </a:t>
            </a:r>
            <a:r>
              <a:rPr lang="zh-CN" altLang="zh-CN" sz="28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场效应管差分放大电路</a:t>
            </a:r>
            <a:endParaRPr lang="zh-CN" altLang="en-US" sz="2800" dirty="0">
              <a:solidFill>
                <a:schemeClr val="tx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331640" y="3078511"/>
                <a:ext cx="6061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078511"/>
                <a:ext cx="606192" cy="492443"/>
              </a:xfrm>
              <a:prstGeom prst="rect">
                <a:avLst/>
              </a:prstGeom>
              <a:blipFill rotWithShape="1">
                <a:blip r:embed="rId2"/>
                <a:stretch>
                  <a:fillRect l="-7" t="-6" r="-4850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333052" y="3078511"/>
                <a:ext cx="6061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52" y="3078511"/>
                <a:ext cx="606192" cy="492443"/>
              </a:xfrm>
              <a:prstGeom prst="rect">
                <a:avLst/>
              </a:prstGeom>
              <a:blipFill rotWithShape="1">
                <a:blip r:embed="rId2"/>
                <a:stretch>
                  <a:fillRect l="-32" t="-6" r="-4825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679191" y="1232033"/>
                <a:ext cx="10109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sz="3200" dirty="0">
                    <a:solidFill>
                      <a:srgbClr val="FF0000"/>
                    </a:solidFill>
                  </a:rPr>
                  <a:t>=0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191" y="1232033"/>
                <a:ext cx="1010918" cy="492443"/>
              </a:xfrm>
              <a:prstGeom prst="rect">
                <a:avLst/>
              </a:prstGeom>
              <a:blipFill rotWithShape="1">
                <a:blip r:embed="rId3"/>
                <a:stretch>
                  <a:fillRect t="-27" r="-9673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317874" y="4898574"/>
                <a:ext cx="1627753" cy="927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874" y="4898574"/>
                <a:ext cx="1627753" cy="927370"/>
              </a:xfrm>
              <a:prstGeom prst="rect">
                <a:avLst/>
              </a:prstGeom>
              <a:blipFill rotWithShape="1">
                <a:blip r:embed="rId4"/>
                <a:stretch>
                  <a:fillRect l="-39" t="-20" r="-1701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48064" y="5068892"/>
            <a:ext cx="4680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=</a:t>
            </a:r>
            <a:r>
              <a:rPr lang="en-US" altLang="zh-CN" sz="3200" dirty="0">
                <a:solidFill>
                  <a:srgbClr val="FF0000"/>
                </a:solidFill>
              </a:rPr>
              <a:t>0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 Box 1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976156" y="5124134"/>
            <a:ext cx="273685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电路的对称性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p:sp>
        <p:nvSpPr>
          <p:cNvPr id="11" name="Text Box 1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92381" y="5122193"/>
            <a:ext cx="273685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共模放大倍数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7" grpId="0"/>
      <p:bldP spid="8" grpId="0"/>
      <p:bldP spid="9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z03031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48" y="1304764"/>
            <a:ext cx="397827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451343" y="2484324"/>
                <a:ext cx="828880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CN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43" y="2484324"/>
                <a:ext cx="828880" cy="574581"/>
              </a:xfrm>
              <a:prstGeom prst="rect">
                <a:avLst/>
              </a:prstGeom>
              <a:blipFill rotWithShape="1">
                <a:blip r:embed="rId2"/>
                <a:stretch>
                  <a:fillRect l="-44" t="-36" r="-230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347518" y="2600909"/>
                <a:ext cx="1046890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CN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18" y="2600909"/>
                <a:ext cx="1046890" cy="574581"/>
              </a:xfrm>
              <a:prstGeom prst="rect">
                <a:avLst/>
              </a:prstGeom>
              <a:blipFill rotWithShape="1">
                <a:blip r:embed="rId3"/>
                <a:stretch>
                  <a:fillRect l="-6" t="-102" r="-1836" b="-83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3503202" y="3058905"/>
            <a:ext cx="756083" cy="910156"/>
            <a:chOff x="3815916" y="4355048"/>
            <a:chExt cx="756083" cy="910156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067944" y="4355048"/>
              <a:ext cx="504055" cy="694132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815916" y="4833156"/>
              <a:ext cx="504055" cy="432048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234386" y="1376773"/>
            <a:ext cx="863437" cy="540196"/>
            <a:chOff x="5547100" y="2672916"/>
            <a:chExt cx="863437" cy="54019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194513" y="2672916"/>
              <a:ext cx="0" cy="540196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42485" y="3213112"/>
              <a:ext cx="468052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47100" y="2672916"/>
              <a:ext cx="647413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Box 10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92381" y="4889024"/>
            <a:ext cx="273685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楷体" panose="02010600040101010101" charset="-122"/>
              </a:rPr>
              <a:t>差</a:t>
            </a:r>
            <a:r>
              <a:rPr kumimoji="1" lang="zh-CN" altLang="en-US" sz="2800" b="1" dirty="0" smtClean="0">
                <a:latin typeface="Times New Roman" panose="02020603050405020304" pitchFamily="18" charset="0"/>
                <a:ea typeface="华文楷体" panose="02010600040101010101" charset="-122"/>
              </a:rPr>
              <a:t>模放大倍数</a:t>
            </a:r>
            <a:endParaRPr kumimoji="1" lang="zh-CN" altLang="en-US" sz="2800" b="1" dirty="0">
              <a:latin typeface="Times New Roman" panose="02020603050405020304" pitchFamily="18" charset="0"/>
              <a:ea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317874" y="4665405"/>
                <a:ext cx="1724768" cy="927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874" y="4665405"/>
                <a:ext cx="1724768" cy="927370"/>
              </a:xfrm>
              <a:prstGeom prst="rect">
                <a:avLst/>
              </a:prstGeom>
              <a:blipFill rotWithShape="1">
                <a:blip r:embed="rId4"/>
                <a:stretch>
                  <a:fillRect l="-37" t="-6" r="-1025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042642" y="4560420"/>
                <a:ext cx="2611356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ox>
                              <m:boxPr>
                                <m:ctrlPr>
                                  <a:rPr lang="en-US" altLang="zh-CN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3200" dirty="0" smtClean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box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642" y="4560420"/>
                <a:ext cx="2611356" cy="1087734"/>
              </a:xfrm>
              <a:prstGeom prst="rect">
                <a:avLst/>
              </a:prstGeom>
              <a:blipFill rotWithShape="1">
                <a:blip r:embed="rId5"/>
                <a:stretch>
                  <a:fillRect l="-4" t="-45" r="1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835057" y="5664536"/>
                <a:ext cx="10132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7" y="5664536"/>
                <a:ext cx="1013291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" t="-91" r="-1079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328090" y="5699251"/>
                <a:ext cx="1330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090" y="5699251"/>
                <a:ext cx="133049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4" t="-34" r="-2122" b="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  <p:bldP spid="18" grpId="0"/>
      <p:bldP spid="23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623411" y="4303905"/>
          <a:ext cx="34290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38" name="Equation" r:id="rId1" imgW="1600200" imgH="393700" progId="Equation.3">
                  <p:embed/>
                </p:oleObj>
              </mc:Choice>
              <mc:Fallback>
                <p:oleObj name="Equation" r:id="rId1" imgW="16002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411" y="4303905"/>
                        <a:ext cx="3429000" cy="8413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26424" y="4448368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测试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7" name="Group 8"/>
          <p:cNvGrpSpPr/>
          <p:nvPr/>
        </p:nvGrpSpPr>
        <p:grpSpPr bwMode="auto">
          <a:xfrm>
            <a:off x="1231174" y="4426142"/>
            <a:ext cx="2855912" cy="1295400"/>
            <a:chOff x="960" y="2736"/>
            <a:chExt cx="1799" cy="816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2231" y="2736"/>
              <a:ext cx="528" cy="384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" name="AutoShape 10"/>
            <p:cNvSpPr/>
            <p:nvPr/>
          </p:nvSpPr>
          <p:spPr bwMode="auto">
            <a:xfrm>
              <a:off x="960" y="3254"/>
              <a:ext cx="997" cy="298"/>
            </a:xfrm>
            <a:prstGeom prst="borderCallout1">
              <a:avLst>
                <a:gd name="adj1" fmla="val 24162"/>
                <a:gd name="adj2" fmla="val 104815"/>
                <a:gd name="adj3" fmla="val -43287"/>
                <a:gd name="adj4" fmla="val 148745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2400" b="1">
                  <a:latin typeface="Times New Roman" panose="02020603050405020304" pitchFamily="18" charset="0"/>
                </a:rPr>
                <a:t>差模输出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11"/>
          <p:cNvGrpSpPr/>
          <p:nvPr/>
        </p:nvGrpSpPr>
        <p:grpSpPr bwMode="auto">
          <a:xfrm>
            <a:off x="2983774" y="4273742"/>
            <a:ext cx="2244725" cy="1616075"/>
            <a:chOff x="2064" y="2640"/>
            <a:chExt cx="1414" cy="1018"/>
          </a:xfrm>
        </p:grpSpPr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2902" y="2640"/>
              <a:ext cx="576" cy="576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" name="AutoShape 13"/>
            <p:cNvSpPr/>
            <p:nvPr/>
          </p:nvSpPr>
          <p:spPr bwMode="auto">
            <a:xfrm>
              <a:off x="2064" y="3360"/>
              <a:ext cx="997" cy="298"/>
            </a:xfrm>
            <a:prstGeom prst="borderCallout1">
              <a:avLst>
                <a:gd name="adj1" fmla="val 24162"/>
                <a:gd name="adj2" fmla="val 104815"/>
                <a:gd name="adj3" fmla="val -48995"/>
                <a:gd name="adj4" fmla="val 116852"/>
              </a:avLst>
            </a:prstGeom>
            <a:solidFill>
              <a:srgbClr val="FFFFCC"/>
            </a:solidFill>
            <a:ln w="19050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kumimoji="1" lang="zh-CN" altLang="en-US" sz="2400" b="1">
                  <a:latin typeface="Times New Roman" panose="02020603050405020304" pitchFamily="18" charset="0"/>
                </a:rPr>
                <a:t>共模输出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3" name="AutoShape 14"/>
          <p:cNvSpPr/>
          <p:nvPr/>
        </p:nvSpPr>
        <p:spPr bwMode="auto">
          <a:xfrm>
            <a:off x="6446111" y="4655320"/>
            <a:ext cx="1981200" cy="506413"/>
          </a:xfrm>
          <a:prstGeom prst="borderCallout1">
            <a:avLst>
              <a:gd name="adj1" fmla="val 22569"/>
              <a:gd name="adj2" fmla="val -3847"/>
              <a:gd name="adj3" fmla="val 6083"/>
              <a:gd name="adj4" fmla="val -22125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400" b="1">
                <a:latin typeface="Times New Roman" panose="02020603050405020304" pitchFamily="18" charset="0"/>
              </a:rPr>
              <a:t>静态时的值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57188" y="1616075"/>
            <a:ext cx="8135937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400" b="1" kern="0" dirty="0"/>
              <a:t>        </a:t>
            </a:r>
            <a:r>
              <a:rPr lang="zh-CN" altLang="en-US" sz="2400" b="1" kern="0" dirty="0"/>
              <a:t>共模抑制比</a:t>
            </a:r>
            <a:r>
              <a:rPr lang="en-US" altLang="zh-CN" sz="2400" b="1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CMR</a:t>
            </a:r>
            <a:r>
              <a:rPr lang="zh-CN" altLang="en-US" sz="2400" b="1" kern="0" dirty="0"/>
              <a:t>：</a:t>
            </a:r>
            <a:r>
              <a:rPr lang="zh-CN" altLang="zh-CN" sz="2400" b="1" kern="0" dirty="0"/>
              <a:t>综合考察差分放大电路放大差模信号的能力和抑制共模信号的能力。</a:t>
            </a:r>
            <a:endParaRPr lang="zh-CN" altLang="zh-CN" sz="2400" b="1" kern="0" dirty="0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2027238" y="2636838"/>
          <a:ext cx="4710112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39" name="Equation" r:id="rId3" imgW="2514600" imgH="711200" progId="Equation.DSMT4">
                  <p:embed/>
                </p:oleObj>
              </mc:Choice>
              <mc:Fallback>
                <p:oleObj name="Equation" r:id="rId3" imgW="2514600" imgH="71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2636838"/>
                        <a:ext cx="4710112" cy="13319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38" y="2581921"/>
            <a:ext cx="1718353" cy="965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104" y="2312987"/>
            <a:ext cx="4406883" cy="847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54" y="1427275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◆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小信号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放大器功率增益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/>
          <p:cNvGrpSpPr/>
          <p:nvPr/>
        </p:nvGrpSpPr>
        <p:grpSpPr bwMode="auto">
          <a:xfrm>
            <a:off x="5764280" y="2344737"/>
            <a:ext cx="2865437" cy="2974975"/>
            <a:chOff x="3148" y="994"/>
            <a:chExt cx="1805" cy="1874"/>
          </a:xfrm>
        </p:grpSpPr>
        <p:sp>
          <p:nvSpPr>
            <p:cNvPr id="5" name="Freeform 12"/>
            <p:cNvSpPr/>
            <p:nvPr/>
          </p:nvSpPr>
          <p:spPr bwMode="auto">
            <a:xfrm>
              <a:off x="3271" y="2028"/>
              <a:ext cx="711" cy="835"/>
            </a:xfrm>
            <a:custGeom>
              <a:avLst/>
              <a:gdLst>
                <a:gd name="T0" fmla="*/ 384 w 384"/>
                <a:gd name="T1" fmla="*/ 0 h 912"/>
                <a:gd name="T2" fmla="*/ 0 w 384"/>
                <a:gd name="T3" fmla="*/ 0 h 912"/>
                <a:gd name="T4" fmla="*/ 0 w 384"/>
                <a:gd name="T5" fmla="*/ 912 h 912"/>
                <a:gd name="T6" fmla="*/ 384 w 384"/>
                <a:gd name="T7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912">
                  <a:moveTo>
                    <a:pt x="384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384" y="912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3988" y="1259"/>
              <a:ext cx="658" cy="160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3745" y="1596"/>
              <a:ext cx="479" cy="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3745" y="1890"/>
              <a:ext cx="479" cy="2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3964" y="1356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994" y="246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E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524" y="201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3856" y="15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endParaRPr kumimoji="1" lang="en-US" altLang="zh-CN" sz="2400" b="1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856" y="217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endParaRPr kumimoji="1" lang="en-US" altLang="zh-CN" sz="2400" b="1">
                <a:solidFill>
                  <a:srgbClr val="3333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3856" y="187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" name="Line 22"/>
            <p:cNvSpPr>
              <a:spLocks noChangeAspect="1" noChangeShapeType="1"/>
            </p:cNvSpPr>
            <p:nvPr/>
          </p:nvSpPr>
          <p:spPr bwMode="auto">
            <a:xfrm>
              <a:off x="3271" y="2528"/>
              <a:ext cx="0" cy="7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23"/>
            <p:cNvSpPr>
              <a:spLocks noChangeAspect="1" noChangeShapeType="1"/>
            </p:cNvSpPr>
            <p:nvPr/>
          </p:nvSpPr>
          <p:spPr bwMode="auto">
            <a:xfrm>
              <a:off x="3211" y="2522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24"/>
            <p:cNvSpPr txBox="1">
              <a:spLocks noChangeAspect="1" noChangeArrowheads="1"/>
            </p:cNvSpPr>
            <p:nvPr/>
          </p:nvSpPr>
          <p:spPr bwMode="auto">
            <a:xfrm>
              <a:off x="3288" y="2118"/>
              <a:ext cx="2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" name="Text Box 25"/>
            <p:cNvSpPr txBox="1">
              <a:spLocks noChangeAspect="1" noChangeArrowheads="1"/>
            </p:cNvSpPr>
            <p:nvPr/>
          </p:nvSpPr>
          <p:spPr bwMode="auto">
            <a:xfrm>
              <a:off x="3360" y="2428"/>
              <a:ext cx="2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" name="Rectangle 26"/>
            <p:cNvSpPr>
              <a:spLocks noChangeAspect="1" noChangeArrowheads="1"/>
            </p:cNvSpPr>
            <p:nvPr/>
          </p:nvSpPr>
          <p:spPr bwMode="auto">
            <a:xfrm>
              <a:off x="3228" y="2137"/>
              <a:ext cx="80" cy="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 flipH="1">
              <a:off x="3410" y="2028"/>
              <a:ext cx="1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28"/>
            <p:cNvSpPr>
              <a:spLocks noChangeArrowheads="1"/>
            </p:cNvSpPr>
            <p:nvPr/>
          </p:nvSpPr>
          <p:spPr bwMode="auto">
            <a:xfrm>
              <a:off x="3377" y="1697"/>
              <a:ext cx="2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b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H="1">
              <a:off x="4132" y="1259"/>
              <a:ext cx="18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30"/>
            <p:cNvSpPr>
              <a:spLocks noChangeArrowheads="1"/>
            </p:cNvSpPr>
            <p:nvPr/>
          </p:nvSpPr>
          <p:spPr bwMode="auto">
            <a:xfrm>
              <a:off x="4132" y="994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 rot="5400000" flipH="1">
              <a:off x="4535" y="2026"/>
              <a:ext cx="22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32"/>
            <p:cNvSpPr>
              <a:spLocks noChangeAspect="1" noChangeShapeType="1"/>
            </p:cNvSpPr>
            <p:nvPr/>
          </p:nvSpPr>
          <p:spPr bwMode="auto">
            <a:xfrm>
              <a:off x="4523" y="1995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33"/>
            <p:cNvSpPr>
              <a:spLocks noChangeAspect="1" noChangeShapeType="1"/>
            </p:cNvSpPr>
            <p:nvPr/>
          </p:nvSpPr>
          <p:spPr bwMode="auto">
            <a:xfrm>
              <a:off x="4531" y="2136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34"/>
            <p:cNvSpPr>
              <a:spLocks noChangeAspect="1" noChangeShapeType="1"/>
            </p:cNvSpPr>
            <p:nvPr/>
          </p:nvSpPr>
          <p:spPr bwMode="auto">
            <a:xfrm>
              <a:off x="4585" y="2068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Text Box 35"/>
            <p:cNvSpPr txBox="1">
              <a:spLocks noChangeAspect="1" noChangeArrowheads="1"/>
            </p:cNvSpPr>
            <p:nvPr/>
          </p:nvSpPr>
          <p:spPr bwMode="auto">
            <a:xfrm>
              <a:off x="4657" y="2084"/>
              <a:ext cx="2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4198" y="1735"/>
              <a:ext cx="2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000" b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4202" y="2043"/>
              <a:ext cx="2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000" b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Line 38"/>
            <p:cNvSpPr>
              <a:spLocks noChangeAspect="1" noChangeShapeType="1"/>
            </p:cNvSpPr>
            <p:nvPr/>
          </p:nvSpPr>
          <p:spPr bwMode="auto">
            <a:xfrm>
              <a:off x="3148" y="2606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39"/>
            <p:cNvSpPr>
              <a:spLocks noChangeAspect="1" noChangeShapeType="1"/>
            </p:cNvSpPr>
            <p:nvPr/>
          </p:nvSpPr>
          <p:spPr bwMode="auto">
            <a:xfrm>
              <a:off x="4586" y="1914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flipH="1">
              <a:off x="3988" y="2606"/>
              <a:ext cx="0" cy="1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41"/>
            <p:cNvSpPr>
              <a:spLocks noChangeArrowheads="1"/>
            </p:cNvSpPr>
            <p:nvPr/>
          </p:nvSpPr>
          <p:spPr bwMode="auto">
            <a:xfrm>
              <a:off x="3741" y="2556"/>
              <a:ext cx="24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000" b="1" baseline="-25000">
                  <a:latin typeface="Times New Roman" panose="02020603050405020304" pitchFamily="18" charset="0"/>
                </a:rPr>
                <a:t>E</a:t>
              </a:r>
              <a:endParaRPr kumimoji="1" lang="en-US" altLang="zh-CN" sz="2000" b="1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" name="Group 42"/>
          <p:cNvGrpSpPr/>
          <p:nvPr/>
        </p:nvGrpSpPr>
        <p:grpSpPr bwMode="auto">
          <a:xfrm>
            <a:off x="1136604" y="2325688"/>
            <a:ext cx="2868613" cy="3021012"/>
            <a:chOff x="479" y="1119"/>
            <a:chExt cx="1807" cy="1903"/>
          </a:xfrm>
        </p:grpSpPr>
        <p:sp>
          <p:nvSpPr>
            <p:cNvPr id="36" name="Freeform 43"/>
            <p:cNvSpPr/>
            <p:nvPr/>
          </p:nvSpPr>
          <p:spPr bwMode="auto">
            <a:xfrm>
              <a:off x="604" y="2182"/>
              <a:ext cx="711" cy="835"/>
            </a:xfrm>
            <a:custGeom>
              <a:avLst/>
              <a:gdLst>
                <a:gd name="T0" fmla="*/ 384 w 384"/>
                <a:gd name="T1" fmla="*/ 0 h 912"/>
                <a:gd name="T2" fmla="*/ 0 w 384"/>
                <a:gd name="T3" fmla="*/ 0 h 912"/>
                <a:gd name="T4" fmla="*/ 0 w 384"/>
                <a:gd name="T5" fmla="*/ 912 h 912"/>
                <a:gd name="T6" fmla="*/ 384 w 384"/>
                <a:gd name="T7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912">
                  <a:moveTo>
                    <a:pt x="384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384" y="912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44"/>
            <p:cNvSpPr>
              <a:spLocks noChangeArrowheads="1"/>
            </p:cNvSpPr>
            <p:nvPr/>
          </p:nvSpPr>
          <p:spPr bwMode="auto">
            <a:xfrm>
              <a:off x="1321" y="1413"/>
              <a:ext cx="658" cy="160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Rectangle 45"/>
            <p:cNvSpPr>
              <a:spLocks noChangeArrowheads="1"/>
            </p:cNvSpPr>
            <p:nvPr/>
          </p:nvSpPr>
          <p:spPr bwMode="auto">
            <a:xfrm>
              <a:off x="1078" y="1750"/>
              <a:ext cx="479" cy="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1078" y="2044"/>
              <a:ext cx="479" cy="2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1297" y="1510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C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48"/>
            <p:cNvSpPr txBox="1">
              <a:spLocks noChangeArrowheads="1"/>
            </p:cNvSpPr>
            <p:nvPr/>
          </p:nvSpPr>
          <p:spPr bwMode="auto">
            <a:xfrm>
              <a:off x="1327" y="261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E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857" y="216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latin typeface="Times New Roman" panose="02020603050405020304" pitchFamily="18" charset="0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1189" y="175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4" name="Rectangle 51"/>
            <p:cNvSpPr>
              <a:spLocks noChangeArrowheads="1"/>
            </p:cNvSpPr>
            <p:nvPr/>
          </p:nvSpPr>
          <p:spPr bwMode="auto">
            <a:xfrm>
              <a:off x="1189" y="233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  <a:endPara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5" name="Rectangle 52"/>
            <p:cNvSpPr>
              <a:spLocks noChangeArrowheads="1"/>
            </p:cNvSpPr>
            <p:nvPr/>
          </p:nvSpPr>
          <p:spPr bwMode="auto">
            <a:xfrm>
              <a:off x="1189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t" hangingPunct="0"/>
              <a:r>
                <a:rPr kumimoji="1"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P</a:t>
              </a:r>
              <a:endPara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6" name="Line 53"/>
            <p:cNvSpPr>
              <a:spLocks noChangeAspect="1" noChangeShapeType="1"/>
            </p:cNvSpPr>
            <p:nvPr/>
          </p:nvSpPr>
          <p:spPr bwMode="auto">
            <a:xfrm>
              <a:off x="604" y="2670"/>
              <a:ext cx="0" cy="7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54"/>
            <p:cNvSpPr>
              <a:spLocks noChangeAspect="1" noChangeShapeType="1"/>
            </p:cNvSpPr>
            <p:nvPr/>
          </p:nvSpPr>
          <p:spPr bwMode="auto">
            <a:xfrm>
              <a:off x="537" y="2751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" name="Text Box 55"/>
            <p:cNvSpPr txBox="1">
              <a:spLocks noChangeAspect="1" noChangeArrowheads="1"/>
            </p:cNvSpPr>
            <p:nvPr/>
          </p:nvSpPr>
          <p:spPr bwMode="auto">
            <a:xfrm>
              <a:off x="621" y="2272"/>
              <a:ext cx="2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R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9" name="Text Box 56"/>
            <p:cNvSpPr txBox="1">
              <a:spLocks noChangeAspect="1" noChangeArrowheads="1"/>
            </p:cNvSpPr>
            <p:nvPr/>
          </p:nvSpPr>
          <p:spPr bwMode="auto">
            <a:xfrm>
              <a:off x="693" y="2582"/>
              <a:ext cx="2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b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0" name="Rectangle 57"/>
            <p:cNvSpPr>
              <a:spLocks noChangeAspect="1" noChangeArrowheads="1"/>
            </p:cNvSpPr>
            <p:nvPr/>
          </p:nvSpPr>
          <p:spPr bwMode="auto">
            <a:xfrm>
              <a:off x="561" y="2291"/>
              <a:ext cx="80" cy="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Line 58"/>
            <p:cNvSpPr>
              <a:spLocks noChangeShapeType="1"/>
            </p:cNvSpPr>
            <p:nvPr/>
          </p:nvSpPr>
          <p:spPr bwMode="auto">
            <a:xfrm>
              <a:off x="707" y="2182"/>
              <a:ext cx="1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59"/>
            <p:cNvSpPr>
              <a:spLocks noChangeArrowheads="1"/>
            </p:cNvSpPr>
            <p:nvPr/>
          </p:nvSpPr>
          <p:spPr bwMode="auto">
            <a:xfrm>
              <a:off x="659" y="1856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B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53" name="Group 60"/>
            <p:cNvGrpSpPr/>
            <p:nvPr/>
          </p:nvGrpSpPr>
          <p:grpSpPr bwMode="auto">
            <a:xfrm>
              <a:off x="1483" y="1119"/>
              <a:ext cx="253" cy="296"/>
              <a:chOff x="1018" y="1516"/>
              <a:chExt cx="253" cy="296"/>
            </a:xfrm>
          </p:grpSpPr>
          <p:sp>
            <p:nvSpPr>
              <p:cNvPr id="65" name="Line 61"/>
              <p:cNvSpPr>
                <a:spLocks noChangeShapeType="1"/>
              </p:cNvSpPr>
              <p:nvPr/>
            </p:nvSpPr>
            <p:spPr bwMode="auto">
              <a:xfrm>
                <a:off x="1018" y="1812"/>
                <a:ext cx="21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stealth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1018" y="1516"/>
                <a:ext cx="25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1" i="1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000" b="1" baseline="-25000">
                    <a:latin typeface="Times New Roman" panose="02020603050405020304" pitchFamily="18" charset="0"/>
                  </a:rPr>
                  <a:t>C</a:t>
                </a:r>
                <a:endParaRPr kumimoji="1"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4" name="Line 63"/>
            <p:cNvSpPr>
              <a:spLocks noChangeShapeType="1"/>
            </p:cNvSpPr>
            <p:nvPr/>
          </p:nvSpPr>
          <p:spPr bwMode="auto">
            <a:xfrm rot="5400000" flipH="1">
              <a:off x="1867" y="2168"/>
              <a:ext cx="22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64"/>
            <p:cNvSpPr>
              <a:spLocks noChangeAspect="1" noChangeShapeType="1"/>
            </p:cNvSpPr>
            <p:nvPr/>
          </p:nvSpPr>
          <p:spPr bwMode="auto">
            <a:xfrm>
              <a:off x="1864" y="2067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6" name="Line 65"/>
            <p:cNvSpPr>
              <a:spLocks noChangeAspect="1" noChangeShapeType="1"/>
            </p:cNvSpPr>
            <p:nvPr/>
          </p:nvSpPr>
          <p:spPr bwMode="auto">
            <a:xfrm>
              <a:off x="1857" y="2206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Line 66"/>
            <p:cNvSpPr>
              <a:spLocks noChangeAspect="1" noChangeShapeType="1"/>
            </p:cNvSpPr>
            <p:nvPr/>
          </p:nvSpPr>
          <p:spPr bwMode="auto">
            <a:xfrm>
              <a:off x="1918" y="2289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Text Box 67"/>
            <p:cNvSpPr txBox="1">
              <a:spLocks noChangeAspect="1" noChangeArrowheads="1"/>
            </p:cNvSpPr>
            <p:nvPr/>
          </p:nvSpPr>
          <p:spPr bwMode="auto">
            <a:xfrm>
              <a:off x="1990" y="2238"/>
              <a:ext cx="2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000" b="1" baseline="-25000">
                  <a:latin typeface="Times New Roman" panose="02020603050405020304" pitchFamily="18" charset="0"/>
                  <a:ea typeface="楷体_GB2312" pitchFamily="49" charset="-122"/>
                </a:rPr>
                <a:t>C</a:t>
              </a:r>
              <a:endParaRPr kumimoji="1" lang="en-US" altLang="zh-CN" sz="20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1531" y="1889"/>
              <a:ext cx="2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000" b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69"/>
            <p:cNvSpPr>
              <a:spLocks noChangeArrowheads="1"/>
            </p:cNvSpPr>
            <p:nvPr/>
          </p:nvSpPr>
          <p:spPr bwMode="auto">
            <a:xfrm>
              <a:off x="1535" y="2197"/>
              <a:ext cx="2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000" b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Line 70"/>
            <p:cNvSpPr>
              <a:spLocks noChangeAspect="1" noChangeShapeType="1"/>
            </p:cNvSpPr>
            <p:nvPr/>
          </p:nvSpPr>
          <p:spPr bwMode="auto">
            <a:xfrm>
              <a:off x="479" y="2679"/>
              <a:ext cx="2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Line 71"/>
            <p:cNvSpPr>
              <a:spLocks noChangeAspect="1" noChangeShapeType="1"/>
            </p:cNvSpPr>
            <p:nvPr/>
          </p:nvSpPr>
          <p:spPr bwMode="auto">
            <a:xfrm>
              <a:off x="1922" y="2136"/>
              <a:ext cx="1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Line 72"/>
            <p:cNvSpPr>
              <a:spLocks noChangeShapeType="1"/>
            </p:cNvSpPr>
            <p:nvPr/>
          </p:nvSpPr>
          <p:spPr bwMode="auto">
            <a:xfrm>
              <a:off x="1321" y="2705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73"/>
            <p:cNvSpPr>
              <a:spLocks noChangeArrowheads="1"/>
            </p:cNvSpPr>
            <p:nvPr/>
          </p:nvSpPr>
          <p:spPr bwMode="auto">
            <a:xfrm>
              <a:off x="1034" y="265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E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250825" y="1268413"/>
            <a:ext cx="86423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47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38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28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 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BJT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在放大工作状态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外部条件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：发射结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正偏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，集电结</a:t>
            </a: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</a:rPr>
              <a:t>反偏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，称为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BJT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放大偏置。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68" name="Group 58"/>
          <p:cNvGrpSpPr/>
          <p:nvPr/>
        </p:nvGrpSpPr>
        <p:grpSpPr bwMode="auto">
          <a:xfrm>
            <a:off x="315034" y="2115344"/>
            <a:ext cx="1050925" cy="1270000"/>
            <a:chOff x="1856" y="840"/>
            <a:chExt cx="662" cy="800"/>
          </a:xfrm>
        </p:grpSpPr>
        <p:sp>
          <p:nvSpPr>
            <p:cNvPr id="69" name="Text Box 59"/>
            <p:cNvSpPr txBox="1">
              <a:spLocks noChangeArrowheads="1"/>
            </p:cNvSpPr>
            <p:nvPr/>
          </p:nvSpPr>
          <p:spPr bwMode="auto">
            <a:xfrm>
              <a:off x="2433" y="1368"/>
              <a:ext cx="8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Text Box 60"/>
            <p:cNvSpPr txBox="1">
              <a:spLocks noChangeArrowheads="1"/>
            </p:cNvSpPr>
            <p:nvPr/>
          </p:nvSpPr>
          <p:spPr bwMode="auto">
            <a:xfrm>
              <a:off x="2429" y="840"/>
              <a:ext cx="8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Text Box 61"/>
            <p:cNvSpPr txBox="1">
              <a:spLocks noChangeArrowheads="1"/>
            </p:cNvSpPr>
            <p:nvPr/>
          </p:nvSpPr>
          <p:spPr bwMode="auto">
            <a:xfrm>
              <a:off x="1925" y="1008"/>
              <a:ext cx="10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b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2" name="Group 62"/>
            <p:cNvGrpSpPr/>
            <p:nvPr/>
          </p:nvGrpSpPr>
          <p:grpSpPr bwMode="auto">
            <a:xfrm>
              <a:off x="1856" y="888"/>
              <a:ext cx="520" cy="752"/>
              <a:chOff x="1072" y="3112"/>
              <a:chExt cx="520" cy="752"/>
            </a:xfrm>
          </p:grpSpPr>
          <p:sp>
            <p:nvSpPr>
              <p:cNvPr id="73" name="Line 63"/>
              <p:cNvSpPr>
                <a:spLocks noChangeShapeType="1"/>
              </p:cNvSpPr>
              <p:nvPr/>
            </p:nvSpPr>
            <p:spPr bwMode="auto">
              <a:xfrm>
                <a:off x="1416" y="3520"/>
                <a:ext cx="176" cy="12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74" name="Group 64"/>
              <p:cNvGrpSpPr/>
              <p:nvPr/>
            </p:nvGrpSpPr>
            <p:grpSpPr bwMode="auto">
              <a:xfrm>
                <a:off x="1072" y="3112"/>
                <a:ext cx="520" cy="752"/>
                <a:chOff x="1072" y="3112"/>
                <a:chExt cx="520" cy="752"/>
              </a:xfrm>
            </p:grpSpPr>
            <p:sp>
              <p:nvSpPr>
                <p:cNvPr id="75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406" y="3364"/>
                  <a:ext cx="0" cy="216"/>
                </a:xfrm>
                <a:prstGeom prst="line">
                  <a:avLst/>
                </a:prstGeom>
                <a:noFill/>
                <a:ln w="44450">
                  <a:solidFill>
                    <a:schemeClr val="accent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Line 66"/>
                <p:cNvSpPr>
                  <a:spLocks noChangeShapeType="1"/>
                </p:cNvSpPr>
                <p:nvPr/>
              </p:nvSpPr>
              <p:spPr bwMode="auto">
                <a:xfrm rot="5400000">
                  <a:off x="1236" y="3310"/>
                  <a:ext cx="0" cy="32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1408" y="3328"/>
                  <a:ext cx="184" cy="8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Line 68"/>
                <p:cNvSpPr>
                  <a:spLocks noChangeShapeType="1"/>
                </p:cNvSpPr>
                <p:nvPr/>
              </p:nvSpPr>
              <p:spPr bwMode="auto">
                <a:xfrm>
                  <a:off x="1584" y="3640"/>
                  <a:ext cx="0" cy="22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Line 69"/>
                <p:cNvSpPr>
                  <a:spLocks noChangeShapeType="1"/>
                </p:cNvSpPr>
                <p:nvPr/>
              </p:nvSpPr>
              <p:spPr bwMode="auto">
                <a:xfrm>
                  <a:off x="1592" y="3112"/>
                  <a:ext cx="0" cy="22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0" name="Group 70"/>
          <p:cNvGrpSpPr/>
          <p:nvPr/>
        </p:nvGrpSpPr>
        <p:grpSpPr bwMode="auto">
          <a:xfrm>
            <a:off x="4436645" y="2131219"/>
            <a:ext cx="1322387" cy="1270000"/>
            <a:chOff x="4453" y="800"/>
            <a:chExt cx="833" cy="800"/>
          </a:xfrm>
        </p:grpSpPr>
        <p:sp>
          <p:nvSpPr>
            <p:cNvPr id="81" name="Text Box 71"/>
            <p:cNvSpPr txBox="1">
              <a:spLocks noChangeArrowheads="1"/>
            </p:cNvSpPr>
            <p:nvPr/>
          </p:nvSpPr>
          <p:spPr bwMode="auto">
            <a:xfrm>
              <a:off x="5201" y="1328"/>
              <a:ext cx="8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e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" name="Text Box 72"/>
            <p:cNvSpPr txBox="1">
              <a:spLocks noChangeArrowheads="1"/>
            </p:cNvSpPr>
            <p:nvPr/>
          </p:nvSpPr>
          <p:spPr bwMode="auto">
            <a:xfrm>
              <a:off x="5197" y="800"/>
              <a:ext cx="85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73"/>
            <p:cNvSpPr txBox="1">
              <a:spLocks noChangeArrowheads="1"/>
            </p:cNvSpPr>
            <p:nvPr/>
          </p:nvSpPr>
          <p:spPr bwMode="auto">
            <a:xfrm>
              <a:off x="4453" y="1088"/>
              <a:ext cx="10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b</a:t>
              </a:r>
              <a:endPara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4" name="Group 74"/>
            <p:cNvGrpSpPr/>
            <p:nvPr/>
          </p:nvGrpSpPr>
          <p:grpSpPr bwMode="auto">
            <a:xfrm>
              <a:off x="4624" y="848"/>
              <a:ext cx="520" cy="752"/>
              <a:chOff x="3496" y="3080"/>
              <a:chExt cx="520" cy="752"/>
            </a:xfrm>
          </p:grpSpPr>
          <p:sp>
            <p:nvSpPr>
              <p:cNvPr id="85" name="Line 75"/>
              <p:cNvSpPr>
                <a:spLocks noChangeShapeType="1"/>
              </p:cNvSpPr>
              <p:nvPr/>
            </p:nvSpPr>
            <p:spPr bwMode="auto">
              <a:xfrm flipH="1">
                <a:off x="3830" y="3332"/>
                <a:ext cx="0" cy="216"/>
              </a:xfrm>
              <a:prstGeom prst="line">
                <a:avLst/>
              </a:prstGeom>
              <a:noFill/>
              <a:ln w="44450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76"/>
              <p:cNvSpPr>
                <a:spLocks noChangeShapeType="1"/>
              </p:cNvSpPr>
              <p:nvPr/>
            </p:nvSpPr>
            <p:spPr bwMode="auto">
              <a:xfrm rot="5400000">
                <a:off x="3660" y="3278"/>
                <a:ext cx="0" cy="32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77"/>
              <p:cNvSpPr>
                <a:spLocks noChangeShapeType="1"/>
              </p:cNvSpPr>
              <p:nvPr/>
            </p:nvSpPr>
            <p:spPr bwMode="auto">
              <a:xfrm>
                <a:off x="3840" y="3488"/>
                <a:ext cx="176" cy="12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stealth" w="med" len="lg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8" name="Line 78"/>
              <p:cNvSpPr>
                <a:spLocks noChangeShapeType="1"/>
              </p:cNvSpPr>
              <p:nvPr/>
            </p:nvSpPr>
            <p:spPr bwMode="auto">
              <a:xfrm flipV="1">
                <a:off x="3832" y="3296"/>
                <a:ext cx="184" cy="88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79"/>
              <p:cNvSpPr>
                <a:spLocks noChangeShapeType="1"/>
              </p:cNvSpPr>
              <p:nvPr/>
            </p:nvSpPr>
            <p:spPr bwMode="auto">
              <a:xfrm>
                <a:off x="4008" y="3608"/>
                <a:ext cx="0" cy="22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0" name="Line 80"/>
              <p:cNvSpPr>
                <a:spLocks noChangeShapeType="1"/>
              </p:cNvSpPr>
              <p:nvPr/>
            </p:nvSpPr>
            <p:spPr bwMode="auto">
              <a:xfrm>
                <a:off x="4016" y="3080"/>
                <a:ext cx="0" cy="22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91" name="Object 3"/>
          <p:cNvGraphicFramePr>
            <a:graphicFrameLocks noChangeAspect="1"/>
          </p:cNvGraphicFramePr>
          <p:nvPr/>
        </p:nvGraphicFramePr>
        <p:xfrm>
          <a:off x="2935225" y="5631264"/>
          <a:ext cx="1776412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06" name="Equation" r:id="rId1" imgW="647700" imgH="228600" progId="Equation.DSMT4">
                  <p:embed/>
                </p:oleObj>
              </mc:Choice>
              <mc:Fallback>
                <p:oleObj name="Equation" r:id="rId1" imgW="6477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25" y="5631264"/>
                        <a:ext cx="1776412" cy="627063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12"/>
          <p:cNvGraphicFramePr>
            <a:graphicFrameLocks noChangeAspect="1"/>
          </p:cNvGraphicFramePr>
          <p:nvPr/>
        </p:nvGraphicFramePr>
        <p:xfrm>
          <a:off x="5254207" y="5611813"/>
          <a:ext cx="13858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07" name="Equation" r:id="rId3" imgW="508000" imgH="228600" progId="Equation.DSMT4">
                  <p:embed/>
                </p:oleObj>
              </mc:Choice>
              <mc:Fallback>
                <p:oleObj name="Equation" r:id="rId3" imgW="5080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207" y="5611813"/>
                        <a:ext cx="138588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6"/>
          <p:cNvGraphicFramePr>
            <a:graphicFrameLocks noChangeAspect="1"/>
          </p:cNvGraphicFramePr>
          <p:nvPr/>
        </p:nvGraphicFramePr>
        <p:xfrm>
          <a:off x="575556" y="1520788"/>
          <a:ext cx="3959225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30" name="Photo Editor 照片" r:id="rId1" imgW="11363325" imgH="8543925" progId="MSPhotoEd.3">
                  <p:embed/>
                </p:oleObj>
              </mc:Choice>
              <mc:Fallback>
                <p:oleObj name="Photo Editor 照片" r:id="rId1" imgW="11363325" imgH="8543925" progId="MSPhotoEd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56" y="1520788"/>
                        <a:ext cx="3959225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6"/>
          <p:cNvGraphicFramePr>
            <a:graphicFrameLocks noChangeAspect="1"/>
          </p:cNvGraphicFramePr>
          <p:nvPr/>
        </p:nvGraphicFramePr>
        <p:xfrm>
          <a:off x="5148064" y="1548160"/>
          <a:ext cx="3615566" cy="2866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31" name="Photo Editor 照片" r:id="rId3" imgW="10591800" imgH="8401050" progId="MSPhotoEd.3">
                  <p:embed/>
                </p:oleObj>
              </mc:Choice>
              <mc:Fallback>
                <p:oleObj name="Photo Editor 照片" r:id="rId3" imgW="10591800" imgH="8401050" progId="MSPhotoEd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548160"/>
                        <a:ext cx="3615566" cy="2866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3" name="WordArt 3"/>
          <p:cNvSpPr>
            <a:spLocks noChangeArrowheads="1" noChangeShapeType="1" noTextEdit="1"/>
          </p:cNvSpPr>
          <p:nvPr/>
        </p:nvSpPr>
        <p:spPr bwMode="gray">
          <a:xfrm>
            <a:off x="2057400" y="4953000"/>
            <a:ext cx="50292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>
                <a:ln w="19050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>
              <a:ln w="19050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93954" name="Rectangle 4"/>
          <p:cNvSpPr>
            <a:spLocks noChangeArrowheads="1"/>
          </p:cNvSpPr>
          <p:nvPr/>
        </p:nvSpPr>
        <p:spPr bwMode="white">
          <a:xfrm>
            <a:off x="2133600" y="5715000"/>
            <a:ext cx="51054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93955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555875" y="6524625"/>
            <a:ext cx="6526213" cy="3810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1400" b="1">
                <a:latin typeface="Arial" panose="020B0604020202020204" pitchFamily="34" charset="0"/>
                <a:ea typeface="宋体" panose="02010600030101010101" pitchFamily="2" charset="-122"/>
              </a:rPr>
              <a:t>University of Electronic Science and Technology of China</a:t>
            </a:r>
            <a:endParaRPr lang="en-US" altLang="zh-CN" sz="14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36" name="Text Box 2"/>
          <p:cNvSpPr txBox="1">
            <a:spLocks noChangeArrowheads="1"/>
          </p:cNvSpPr>
          <p:nvPr/>
        </p:nvSpPr>
        <p:spPr bwMode="auto">
          <a:xfrm>
            <a:off x="468313" y="1038225"/>
            <a:ext cx="6153150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800000"/>
                </a:solidFill>
                <a:latin typeface="Times New Roman" panose="02020603050405020304" pitchFamily="18" charset="0"/>
              </a:rPr>
              <a:t>如何确定电路的输出电阻</a:t>
            </a:r>
            <a:r>
              <a:rPr kumimoji="1" lang="en-US" altLang="zh-CN" sz="2800" b="1" i="1">
                <a:solidFill>
                  <a:srgbClr val="80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800" b="1" i="1" baseline="-25000">
                <a:solidFill>
                  <a:srgbClr val="80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solidFill>
                  <a:srgbClr val="800000"/>
                </a:solidFill>
                <a:latin typeface="Times New Roman" panose="02020603050405020304" pitchFamily="18" charset="0"/>
              </a:rPr>
              <a:t>？</a:t>
            </a:r>
            <a:endParaRPr kumimoji="1" lang="zh-CN" altLang="en-US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468313" y="2338388"/>
            <a:ext cx="653415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步骤：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661988" y="2967038"/>
            <a:ext cx="8316912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所有的电源置零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将独立源置零，保留受控源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685800" y="3665538"/>
            <a:ext cx="453390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2.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外加电源法。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65542" name="Object 197"/>
          <p:cNvGraphicFramePr>
            <a:graphicFrameLocks noChangeAspect="1"/>
          </p:cNvGraphicFramePr>
          <p:nvPr/>
        </p:nvGraphicFramePr>
        <p:xfrm>
          <a:off x="6197600" y="4108450"/>
          <a:ext cx="258762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23" name="公式" r:id="rId1" imgW="27635200" imgH="15443200" progId="Equation.3">
                  <p:embed/>
                </p:oleObj>
              </mc:Choice>
              <mc:Fallback>
                <p:oleObj name="公式" r:id="rId1" imgW="27635200" imgH="1544320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4108450"/>
                        <a:ext cx="2587625" cy="144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0" name="Text Box 7"/>
          <p:cNvSpPr txBox="1">
            <a:spLocks noChangeArrowheads="1"/>
          </p:cNvSpPr>
          <p:nvPr/>
        </p:nvSpPr>
        <p:spPr bwMode="auto">
          <a:xfrm>
            <a:off x="517525" y="1662113"/>
            <a:ext cx="495458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 u="sng">
                <a:solidFill>
                  <a:srgbClr val="0000FF"/>
                </a:solidFill>
                <a:latin typeface="Times New Roman" panose="02020603050405020304" pitchFamily="18" charset="0"/>
              </a:rPr>
              <a:t>方法一：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理论分析计算方法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5544" name="Group 8"/>
          <p:cNvGrpSpPr/>
          <p:nvPr/>
        </p:nvGrpSpPr>
        <p:grpSpPr bwMode="auto">
          <a:xfrm>
            <a:off x="5662613" y="4981575"/>
            <a:ext cx="471487" cy="647700"/>
            <a:chOff x="2582" y="3117"/>
            <a:chExt cx="297" cy="408"/>
          </a:xfrm>
        </p:grpSpPr>
        <p:sp>
          <p:nvSpPr>
            <p:cNvPr id="65775" name="Line 9"/>
            <p:cNvSpPr>
              <a:spLocks noChangeShapeType="1"/>
            </p:cNvSpPr>
            <p:nvPr/>
          </p:nvSpPr>
          <p:spPr bwMode="auto">
            <a:xfrm>
              <a:off x="2582" y="3117"/>
              <a:ext cx="0" cy="4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5734" name="Object 198"/>
            <p:cNvGraphicFramePr>
              <a:graphicFrameLocks noChangeAspect="1"/>
            </p:cNvGraphicFramePr>
            <p:nvPr/>
          </p:nvGraphicFramePr>
          <p:xfrm>
            <a:off x="2629" y="3143"/>
            <a:ext cx="250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24" name="Equation" r:id="rId3" imgW="5283200" imgH="6502400" progId="Equation.3">
                    <p:embed/>
                  </p:oleObj>
                </mc:Choice>
                <mc:Fallback>
                  <p:oleObj name="Equation" r:id="rId3" imgW="5283200" imgH="6502400" progId="Equation.3">
                    <p:embed/>
                    <p:pic>
                      <p:nvPicPr>
                        <p:cNvPr id="0" name="Picture 1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143"/>
                          <a:ext cx="250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547" name="Group 11"/>
          <p:cNvGrpSpPr/>
          <p:nvPr/>
        </p:nvGrpSpPr>
        <p:grpSpPr bwMode="auto">
          <a:xfrm>
            <a:off x="5111750" y="4041775"/>
            <a:ext cx="533400" cy="596900"/>
            <a:chOff x="2235" y="2525"/>
            <a:chExt cx="336" cy="376"/>
          </a:xfrm>
        </p:grpSpPr>
        <p:sp>
          <p:nvSpPr>
            <p:cNvPr id="65774" name="Line 12"/>
            <p:cNvSpPr>
              <a:spLocks noChangeShapeType="1"/>
            </p:cNvSpPr>
            <p:nvPr/>
          </p:nvSpPr>
          <p:spPr bwMode="auto">
            <a:xfrm flipH="1">
              <a:off x="2235" y="2901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65735" name="Object 199"/>
            <p:cNvGraphicFramePr>
              <a:graphicFrameLocks noChangeAspect="1"/>
            </p:cNvGraphicFramePr>
            <p:nvPr/>
          </p:nvGraphicFramePr>
          <p:xfrm>
            <a:off x="2335" y="2525"/>
            <a:ext cx="192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125" name="Equation" r:id="rId5" imgW="4064000" imgH="6096000" progId="Equation.3">
                    <p:embed/>
                  </p:oleObj>
                </mc:Choice>
                <mc:Fallback>
                  <p:oleObj name="Equation" r:id="rId5" imgW="4064000" imgH="6096000" progId="Equation.3">
                    <p:embed/>
                    <p:pic>
                      <p:nvPicPr>
                        <p:cNvPr id="0" name="Picture 1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5" y="2525"/>
                          <a:ext cx="192" cy="2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6134100" y="5499100"/>
            <a:ext cx="2844800" cy="457200"/>
          </a:xfrm>
          <a:prstGeom prst="rect">
            <a:avLst/>
          </a:prstGeom>
          <a:noFill/>
          <a:ln w="38100">
            <a:noFill/>
            <a:miter lim="800000"/>
            <a:tailEnd type="none" w="lg" len="lg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为有效值）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65551" name="Group 15"/>
          <p:cNvGrpSpPr/>
          <p:nvPr/>
        </p:nvGrpSpPr>
        <p:grpSpPr bwMode="auto">
          <a:xfrm>
            <a:off x="779463" y="4521200"/>
            <a:ext cx="4957762" cy="1600200"/>
            <a:chOff x="571" y="1911"/>
            <a:chExt cx="3122" cy="1008"/>
          </a:xfrm>
        </p:grpSpPr>
        <p:grpSp>
          <p:nvGrpSpPr>
            <p:cNvPr id="65747" name="Group 16"/>
            <p:cNvGrpSpPr/>
            <p:nvPr/>
          </p:nvGrpSpPr>
          <p:grpSpPr bwMode="auto">
            <a:xfrm>
              <a:off x="1893" y="1911"/>
              <a:ext cx="1800" cy="1008"/>
              <a:chOff x="1989" y="1179"/>
              <a:chExt cx="1800" cy="1008"/>
            </a:xfrm>
          </p:grpSpPr>
          <p:grpSp>
            <p:nvGrpSpPr>
              <p:cNvPr id="65759" name="Group 17"/>
              <p:cNvGrpSpPr/>
              <p:nvPr/>
            </p:nvGrpSpPr>
            <p:grpSpPr bwMode="auto">
              <a:xfrm>
                <a:off x="1989" y="1179"/>
                <a:ext cx="1800" cy="1008"/>
                <a:chOff x="1908" y="2592"/>
                <a:chExt cx="1800" cy="1008"/>
              </a:xfrm>
            </p:grpSpPr>
            <p:sp>
              <p:nvSpPr>
                <p:cNvPr id="65761" name="Rectangle 18"/>
                <p:cNvSpPr>
                  <a:spLocks noChangeArrowheads="1"/>
                </p:cNvSpPr>
                <p:nvPr/>
              </p:nvSpPr>
              <p:spPr bwMode="auto">
                <a:xfrm>
                  <a:off x="2495" y="2592"/>
                  <a:ext cx="625" cy="100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5762" name="Group 19"/>
                <p:cNvGrpSpPr/>
                <p:nvPr/>
              </p:nvGrpSpPr>
              <p:grpSpPr bwMode="auto">
                <a:xfrm>
                  <a:off x="1908" y="2724"/>
                  <a:ext cx="588" cy="96"/>
                  <a:chOff x="1908" y="2724"/>
                  <a:chExt cx="588" cy="96"/>
                </a:xfrm>
              </p:grpSpPr>
              <p:sp>
                <p:nvSpPr>
                  <p:cNvPr id="6577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773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763" name="Group 22"/>
                <p:cNvGrpSpPr/>
                <p:nvPr/>
              </p:nvGrpSpPr>
              <p:grpSpPr bwMode="auto">
                <a:xfrm>
                  <a:off x="1908" y="3336"/>
                  <a:ext cx="588" cy="96"/>
                  <a:chOff x="1908" y="2724"/>
                  <a:chExt cx="588" cy="96"/>
                </a:xfrm>
              </p:grpSpPr>
              <p:sp>
                <p:nvSpPr>
                  <p:cNvPr id="65770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771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764" name="Group 25"/>
                <p:cNvGrpSpPr/>
                <p:nvPr/>
              </p:nvGrpSpPr>
              <p:grpSpPr bwMode="auto">
                <a:xfrm flipH="1">
                  <a:off x="3120" y="2724"/>
                  <a:ext cx="588" cy="96"/>
                  <a:chOff x="1908" y="2724"/>
                  <a:chExt cx="588" cy="96"/>
                </a:xfrm>
              </p:grpSpPr>
              <p:sp>
                <p:nvSpPr>
                  <p:cNvPr id="6576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769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5765" name="Group 28"/>
                <p:cNvGrpSpPr/>
                <p:nvPr/>
              </p:nvGrpSpPr>
              <p:grpSpPr bwMode="auto">
                <a:xfrm flipH="1">
                  <a:off x="3120" y="3336"/>
                  <a:ext cx="588" cy="96"/>
                  <a:chOff x="1908" y="2724"/>
                  <a:chExt cx="588" cy="96"/>
                </a:xfrm>
              </p:grpSpPr>
              <p:sp>
                <p:nvSpPr>
                  <p:cNvPr id="65766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784"/>
                    <a:ext cx="48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767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1908" y="2724"/>
                    <a:ext cx="96" cy="9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65760" name="Text Box 31"/>
              <p:cNvSpPr txBox="1">
                <a:spLocks noChangeArrowheads="1"/>
              </p:cNvSpPr>
              <p:nvPr/>
            </p:nvSpPr>
            <p:spPr bwMode="auto">
              <a:xfrm>
                <a:off x="2725" y="1477"/>
                <a:ext cx="349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800" b="1" i="1" baseline="-25000">
                    <a:latin typeface="Times New Roman" panose="02020603050405020304" pitchFamily="18" charset="0"/>
                  </a:rPr>
                  <a:t>u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5748" name="Group 32"/>
            <p:cNvGrpSpPr/>
            <p:nvPr/>
          </p:nvGrpSpPr>
          <p:grpSpPr bwMode="auto">
            <a:xfrm>
              <a:off x="571" y="2047"/>
              <a:ext cx="1343" cy="676"/>
              <a:chOff x="655" y="1315"/>
              <a:chExt cx="1343" cy="676"/>
            </a:xfrm>
          </p:grpSpPr>
          <p:grpSp>
            <p:nvGrpSpPr>
              <p:cNvPr id="65749" name="Group 33"/>
              <p:cNvGrpSpPr/>
              <p:nvPr/>
            </p:nvGrpSpPr>
            <p:grpSpPr bwMode="auto">
              <a:xfrm>
                <a:off x="1125" y="1315"/>
                <a:ext cx="873" cy="676"/>
                <a:chOff x="918" y="1315"/>
                <a:chExt cx="873" cy="676"/>
              </a:xfrm>
            </p:grpSpPr>
            <p:sp>
              <p:nvSpPr>
                <p:cNvPr id="65751" name="Line 34"/>
                <p:cNvSpPr>
                  <a:spLocks noChangeShapeType="1"/>
                </p:cNvSpPr>
                <p:nvPr/>
              </p:nvSpPr>
              <p:spPr bwMode="auto">
                <a:xfrm>
                  <a:off x="1036" y="1978"/>
                  <a:ext cx="7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752" name="Line 35"/>
                <p:cNvSpPr>
                  <a:spLocks noChangeShapeType="1"/>
                </p:cNvSpPr>
                <p:nvPr/>
              </p:nvSpPr>
              <p:spPr bwMode="auto">
                <a:xfrm>
                  <a:off x="1033" y="1372"/>
                  <a:ext cx="7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753" name="Rectangle 36"/>
                <p:cNvSpPr>
                  <a:spLocks noChangeArrowheads="1"/>
                </p:cNvSpPr>
                <p:nvPr/>
              </p:nvSpPr>
              <p:spPr bwMode="auto">
                <a:xfrm>
                  <a:off x="1282" y="1315"/>
                  <a:ext cx="291" cy="10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65754" name="Group 37"/>
                <p:cNvGrpSpPr/>
                <p:nvPr/>
              </p:nvGrpSpPr>
              <p:grpSpPr bwMode="auto">
                <a:xfrm>
                  <a:off x="918" y="1481"/>
                  <a:ext cx="282" cy="327"/>
                  <a:chOff x="1891" y="2545"/>
                  <a:chExt cx="282" cy="327"/>
                </a:xfrm>
              </p:grpSpPr>
              <p:sp>
                <p:nvSpPr>
                  <p:cNvPr id="65757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1891" y="2600"/>
                    <a:ext cx="255" cy="25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758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00" y="2545"/>
                    <a:ext cx="273" cy="327"/>
                  </a:xfrm>
                  <a:prstGeom prst="rect">
                    <a:avLst/>
                  </a:prstGeom>
                  <a:noFill/>
                  <a:ln w="38100">
                    <a:noFill/>
                    <a:miter lim="800000"/>
                  </a:ln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2800" b="1" i="1">
                        <a:latin typeface="Times New Roman" panose="02020603050405020304" pitchFamily="18" charset="0"/>
                      </a:rPr>
                      <a:t>~</a:t>
                    </a:r>
                    <a:endParaRPr kumimoji="1" lang="en-US" altLang="zh-CN" sz="2800" b="1" i="1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5755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045" y="1369"/>
                  <a:ext cx="0" cy="18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756" name="Line 41"/>
                <p:cNvSpPr>
                  <a:spLocks noChangeShapeType="1"/>
                </p:cNvSpPr>
                <p:nvPr/>
              </p:nvSpPr>
              <p:spPr bwMode="auto">
                <a:xfrm>
                  <a:off x="1045" y="1800"/>
                  <a:ext cx="0" cy="19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5750" name="Text Box 42"/>
              <p:cNvSpPr txBox="1">
                <a:spLocks noChangeArrowheads="1"/>
              </p:cNvSpPr>
              <p:nvPr/>
            </p:nvSpPr>
            <p:spPr bwMode="auto">
              <a:xfrm>
                <a:off x="655" y="1479"/>
                <a:ext cx="600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800" b="1" i="1" baseline="-25000">
                    <a:latin typeface="Times New Roman" panose="02020603050405020304" pitchFamily="18" charset="0"/>
                  </a:rPr>
                  <a:t>S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2049463" y="4300538"/>
            <a:ext cx="5000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S</a:t>
            </a:r>
            <a:endParaRPr kumimoji="1" lang="en-US" altLang="zh-CN" sz="24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65580" name="Rectangle 44"/>
          <p:cNvSpPr>
            <a:spLocks noChangeArrowheads="1"/>
          </p:cNvSpPr>
          <p:nvPr/>
        </p:nvSpPr>
        <p:spPr bwMode="auto">
          <a:xfrm>
            <a:off x="858838" y="4297363"/>
            <a:ext cx="4252912" cy="2011362"/>
          </a:xfrm>
          <a:prstGeom prst="rect">
            <a:avLst/>
          </a:prstGeom>
          <a:noFill/>
          <a:ln w="38100" algn="ctr">
            <a:solidFill>
              <a:srgbClr val="FF00FF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utoUpdateAnimBg="0" build="p"/>
      <p:bldP spid="65540" grpId="0" autoUpdateAnimBg="0" build="p"/>
      <p:bldP spid="65541" grpId="0" autoUpdateAnimBg="0" build="p"/>
      <p:bldP spid="2" grpId="0"/>
      <p:bldP spid="65579" grpId="0"/>
      <p:bldP spid="655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6" name="Text Box 2"/>
          <p:cNvSpPr txBox="1">
            <a:spLocks noChangeArrowheads="1"/>
          </p:cNvSpPr>
          <p:nvPr/>
        </p:nvSpPr>
        <p:spPr bwMode="auto">
          <a:xfrm>
            <a:off x="881063" y="1049338"/>
            <a:ext cx="5491162" cy="52546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u="sng">
                <a:solidFill>
                  <a:srgbClr val="0000FF"/>
                </a:solidFill>
                <a:latin typeface="Times New Roman" panose="02020603050405020304" pitchFamily="18" charset="0"/>
              </a:rPr>
              <a:t>方法二：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实验测量方法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6563" name="Group 3"/>
          <p:cNvGrpSpPr/>
          <p:nvPr/>
        </p:nvGrpSpPr>
        <p:grpSpPr bwMode="auto">
          <a:xfrm>
            <a:off x="3763963" y="4197350"/>
            <a:ext cx="819150" cy="723900"/>
            <a:chOff x="3360" y="1860"/>
            <a:chExt cx="516" cy="456"/>
          </a:xfrm>
        </p:grpSpPr>
        <p:sp>
          <p:nvSpPr>
            <p:cNvPr id="66725" name="Line 4"/>
            <p:cNvSpPr>
              <a:spLocks noChangeShapeType="1"/>
            </p:cNvSpPr>
            <p:nvPr/>
          </p:nvSpPr>
          <p:spPr bwMode="auto">
            <a:xfrm>
              <a:off x="3360" y="1860"/>
              <a:ext cx="0" cy="4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26" name="Text Box 5"/>
            <p:cNvSpPr txBox="1">
              <a:spLocks noChangeArrowheads="1"/>
            </p:cNvSpPr>
            <p:nvPr/>
          </p:nvSpPr>
          <p:spPr bwMode="auto">
            <a:xfrm>
              <a:off x="3372" y="1906"/>
              <a:ext cx="504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i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o 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'</a:t>
              </a:r>
              <a:endPara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1352550" y="2117725"/>
            <a:ext cx="4829175" cy="51911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测量开路电压。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6679" name="Group 7"/>
          <p:cNvGrpSpPr/>
          <p:nvPr/>
        </p:nvGrpSpPr>
        <p:grpSpPr bwMode="auto">
          <a:xfrm>
            <a:off x="1250950" y="3509963"/>
            <a:ext cx="2543175" cy="1903412"/>
            <a:chOff x="1713" y="1432"/>
            <a:chExt cx="1735" cy="1199"/>
          </a:xfrm>
        </p:grpSpPr>
        <p:sp>
          <p:nvSpPr>
            <p:cNvPr id="66709" name="Rectangle 8"/>
            <p:cNvSpPr>
              <a:spLocks noChangeArrowheads="1"/>
            </p:cNvSpPr>
            <p:nvPr/>
          </p:nvSpPr>
          <p:spPr bwMode="auto">
            <a:xfrm>
              <a:off x="1751" y="1515"/>
              <a:ext cx="1093" cy="111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710" name="Line 9"/>
            <p:cNvSpPr>
              <a:spLocks noChangeShapeType="1"/>
            </p:cNvSpPr>
            <p:nvPr/>
          </p:nvSpPr>
          <p:spPr bwMode="auto">
            <a:xfrm flipH="1">
              <a:off x="2818" y="1797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711" name="Oval 10"/>
            <p:cNvSpPr>
              <a:spLocks noChangeArrowheads="1"/>
            </p:cNvSpPr>
            <p:nvPr/>
          </p:nvSpPr>
          <p:spPr bwMode="auto">
            <a:xfrm flipH="1">
              <a:off x="3344" y="1743"/>
              <a:ext cx="104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712" name="Group 11"/>
            <p:cNvGrpSpPr/>
            <p:nvPr/>
          </p:nvGrpSpPr>
          <p:grpSpPr bwMode="auto">
            <a:xfrm>
              <a:off x="2818" y="2343"/>
              <a:ext cx="630" cy="96"/>
              <a:chOff x="3501" y="3777"/>
              <a:chExt cx="582" cy="96"/>
            </a:xfrm>
          </p:grpSpPr>
          <p:sp>
            <p:nvSpPr>
              <p:cNvPr id="66723" name="Line 12"/>
              <p:cNvSpPr>
                <a:spLocks noChangeShapeType="1"/>
              </p:cNvSpPr>
              <p:nvPr/>
            </p:nvSpPr>
            <p:spPr bwMode="auto">
              <a:xfrm flipH="1">
                <a:off x="3501" y="3837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24" name="Oval 13"/>
              <p:cNvSpPr>
                <a:spLocks noChangeArrowheads="1"/>
              </p:cNvSpPr>
              <p:nvPr/>
            </p:nvSpPr>
            <p:spPr bwMode="auto">
              <a:xfrm flipH="1">
                <a:off x="3987" y="3777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6713" name="Group 14"/>
            <p:cNvGrpSpPr/>
            <p:nvPr/>
          </p:nvGrpSpPr>
          <p:grpSpPr bwMode="auto">
            <a:xfrm>
              <a:off x="2103" y="1901"/>
              <a:ext cx="305" cy="327"/>
              <a:chOff x="1891" y="2545"/>
              <a:chExt cx="282" cy="327"/>
            </a:xfrm>
          </p:grpSpPr>
          <p:sp>
            <p:nvSpPr>
              <p:cNvPr id="66721" name="Oval 15"/>
              <p:cNvSpPr>
                <a:spLocks noChangeArrowheads="1"/>
              </p:cNvSpPr>
              <p:nvPr/>
            </p:nvSpPr>
            <p:spPr bwMode="auto">
              <a:xfrm>
                <a:off x="1891" y="2600"/>
                <a:ext cx="255" cy="2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722" name="Text Box 16"/>
              <p:cNvSpPr txBox="1">
                <a:spLocks noChangeArrowheads="1"/>
              </p:cNvSpPr>
              <p:nvPr/>
            </p:nvSpPr>
            <p:spPr bwMode="auto">
              <a:xfrm>
                <a:off x="1900" y="2545"/>
                <a:ext cx="27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~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6714" name="Line 17"/>
            <p:cNvSpPr>
              <a:spLocks noChangeShapeType="1"/>
            </p:cNvSpPr>
            <p:nvPr/>
          </p:nvSpPr>
          <p:spPr bwMode="auto">
            <a:xfrm flipH="1">
              <a:off x="2223" y="1794"/>
              <a:ext cx="6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15" name="Rectangle 18"/>
            <p:cNvSpPr>
              <a:spLocks noChangeArrowheads="1"/>
            </p:cNvSpPr>
            <p:nvPr/>
          </p:nvSpPr>
          <p:spPr bwMode="auto">
            <a:xfrm>
              <a:off x="2392" y="1728"/>
              <a:ext cx="338" cy="1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16" name="Line 19"/>
            <p:cNvSpPr>
              <a:spLocks noChangeShapeType="1"/>
            </p:cNvSpPr>
            <p:nvPr/>
          </p:nvSpPr>
          <p:spPr bwMode="auto">
            <a:xfrm>
              <a:off x="2236" y="1800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17" name="Line 20"/>
            <p:cNvSpPr>
              <a:spLocks noChangeShapeType="1"/>
            </p:cNvSpPr>
            <p:nvPr/>
          </p:nvSpPr>
          <p:spPr bwMode="auto">
            <a:xfrm flipH="1">
              <a:off x="2249" y="2400"/>
              <a:ext cx="6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18" name="Line 21"/>
            <p:cNvSpPr>
              <a:spLocks noChangeShapeType="1"/>
            </p:cNvSpPr>
            <p:nvPr/>
          </p:nvSpPr>
          <p:spPr bwMode="auto">
            <a:xfrm>
              <a:off x="2236" y="2208"/>
              <a:ext cx="0" cy="2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19" name="Text Box 22"/>
            <p:cNvSpPr txBox="1">
              <a:spLocks noChangeArrowheads="1"/>
            </p:cNvSpPr>
            <p:nvPr/>
          </p:nvSpPr>
          <p:spPr bwMode="auto">
            <a:xfrm>
              <a:off x="2314" y="1432"/>
              <a:ext cx="455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66720" name="Text Box 23"/>
            <p:cNvSpPr txBox="1">
              <a:spLocks noChangeArrowheads="1"/>
            </p:cNvSpPr>
            <p:nvPr/>
          </p:nvSpPr>
          <p:spPr bwMode="auto">
            <a:xfrm>
              <a:off x="1713" y="1917"/>
              <a:ext cx="455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'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1331913" y="2693988"/>
            <a:ext cx="528955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2.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测量接入负载后的输出电压。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pSp>
        <p:nvGrpSpPr>
          <p:cNvPr id="66585" name="Group 25"/>
          <p:cNvGrpSpPr/>
          <p:nvPr/>
        </p:nvGrpSpPr>
        <p:grpSpPr bwMode="auto">
          <a:xfrm>
            <a:off x="4741863" y="3432175"/>
            <a:ext cx="2543175" cy="1903413"/>
            <a:chOff x="1713" y="1432"/>
            <a:chExt cx="1735" cy="1199"/>
          </a:xfrm>
        </p:grpSpPr>
        <p:sp>
          <p:nvSpPr>
            <p:cNvPr id="66693" name="Rectangle 26"/>
            <p:cNvSpPr>
              <a:spLocks noChangeArrowheads="1"/>
            </p:cNvSpPr>
            <p:nvPr/>
          </p:nvSpPr>
          <p:spPr bwMode="auto">
            <a:xfrm>
              <a:off x="1751" y="1515"/>
              <a:ext cx="1093" cy="111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4" name="Line 27"/>
            <p:cNvSpPr>
              <a:spLocks noChangeShapeType="1"/>
            </p:cNvSpPr>
            <p:nvPr/>
          </p:nvSpPr>
          <p:spPr bwMode="auto">
            <a:xfrm flipH="1">
              <a:off x="2818" y="1797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5" name="Oval 28"/>
            <p:cNvSpPr>
              <a:spLocks noChangeArrowheads="1"/>
            </p:cNvSpPr>
            <p:nvPr/>
          </p:nvSpPr>
          <p:spPr bwMode="auto">
            <a:xfrm flipH="1">
              <a:off x="3344" y="1743"/>
              <a:ext cx="104" cy="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696" name="Group 29"/>
            <p:cNvGrpSpPr/>
            <p:nvPr/>
          </p:nvGrpSpPr>
          <p:grpSpPr bwMode="auto">
            <a:xfrm>
              <a:off x="2818" y="2343"/>
              <a:ext cx="630" cy="96"/>
              <a:chOff x="3501" y="3777"/>
              <a:chExt cx="582" cy="96"/>
            </a:xfrm>
          </p:grpSpPr>
          <p:sp>
            <p:nvSpPr>
              <p:cNvPr id="66707" name="Line 30"/>
              <p:cNvSpPr>
                <a:spLocks noChangeShapeType="1"/>
              </p:cNvSpPr>
              <p:nvPr/>
            </p:nvSpPr>
            <p:spPr bwMode="auto">
              <a:xfrm flipH="1">
                <a:off x="3501" y="3837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08" name="Oval 31"/>
              <p:cNvSpPr>
                <a:spLocks noChangeArrowheads="1"/>
              </p:cNvSpPr>
              <p:nvPr/>
            </p:nvSpPr>
            <p:spPr bwMode="auto">
              <a:xfrm flipH="1">
                <a:off x="3987" y="3777"/>
                <a:ext cx="96" cy="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6697" name="Group 32"/>
            <p:cNvGrpSpPr/>
            <p:nvPr/>
          </p:nvGrpSpPr>
          <p:grpSpPr bwMode="auto">
            <a:xfrm>
              <a:off x="2103" y="1901"/>
              <a:ext cx="305" cy="327"/>
              <a:chOff x="1891" y="2545"/>
              <a:chExt cx="282" cy="327"/>
            </a:xfrm>
          </p:grpSpPr>
          <p:sp>
            <p:nvSpPr>
              <p:cNvPr id="66705" name="Oval 33"/>
              <p:cNvSpPr>
                <a:spLocks noChangeArrowheads="1"/>
              </p:cNvSpPr>
              <p:nvPr/>
            </p:nvSpPr>
            <p:spPr bwMode="auto">
              <a:xfrm>
                <a:off x="1891" y="2600"/>
                <a:ext cx="255" cy="2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706" name="Text Box 34"/>
              <p:cNvSpPr txBox="1">
                <a:spLocks noChangeArrowheads="1"/>
              </p:cNvSpPr>
              <p:nvPr/>
            </p:nvSpPr>
            <p:spPr bwMode="auto">
              <a:xfrm>
                <a:off x="1900" y="2545"/>
                <a:ext cx="273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~</a:t>
                </a:r>
                <a:endParaRPr kumimoji="1" lang="en-US" altLang="zh-CN" sz="28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6698" name="Line 35"/>
            <p:cNvSpPr>
              <a:spLocks noChangeShapeType="1"/>
            </p:cNvSpPr>
            <p:nvPr/>
          </p:nvSpPr>
          <p:spPr bwMode="auto">
            <a:xfrm flipH="1">
              <a:off x="2223" y="1794"/>
              <a:ext cx="61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99" name="Rectangle 36"/>
            <p:cNvSpPr>
              <a:spLocks noChangeArrowheads="1"/>
            </p:cNvSpPr>
            <p:nvPr/>
          </p:nvSpPr>
          <p:spPr bwMode="auto">
            <a:xfrm>
              <a:off x="2392" y="1728"/>
              <a:ext cx="338" cy="1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00" name="Line 37"/>
            <p:cNvSpPr>
              <a:spLocks noChangeShapeType="1"/>
            </p:cNvSpPr>
            <p:nvPr/>
          </p:nvSpPr>
          <p:spPr bwMode="auto">
            <a:xfrm>
              <a:off x="2236" y="1800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01" name="Line 38"/>
            <p:cNvSpPr>
              <a:spLocks noChangeShapeType="1"/>
            </p:cNvSpPr>
            <p:nvPr/>
          </p:nvSpPr>
          <p:spPr bwMode="auto">
            <a:xfrm flipH="1">
              <a:off x="2249" y="2400"/>
              <a:ext cx="6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02" name="Line 39"/>
            <p:cNvSpPr>
              <a:spLocks noChangeShapeType="1"/>
            </p:cNvSpPr>
            <p:nvPr/>
          </p:nvSpPr>
          <p:spPr bwMode="auto">
            <a:xfrm>
              <a:off x="2236" y="2208"/>
              <a:ext cx="0" cy="2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03" name="Text Box 40"/>
            <p:cNvSpPr txBox="1">
              <a:spLocks noChangeArrowheads="1"/>
            </p:cNvSpPr>
            <p:nvPr/>
          </p:nvSpPr>
          <p:spPr bwMode="auto">
            <a:xfrm>
              <a:off x="2314" y="1432"/>
              <a:ext cx="455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  <p:sp>
          <p:nvSpPr>
            <p:cNvPr id="66704" name="Text Box 41"/>
            <p:cNvSpPr txBox="1">
              <a:spLocks noChangeArrowheads="1"/>
            </p:cNvSpPr>
            <p:nvPr/>
          </p:nvSpPr>
          <p:spPr bwMode="auto">
            <a:xfrm>
              <a:off x="1713" y="1917"/>
              <a:ext cx="455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'</a:t>
              </a:r>
              <a:endParaRPr kumimoji="1" lang="en-US" altLang="zh-CN" sz="2800" b="1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6602" name="Group 42"/>
          <p:cNvGrpSpPr/>
          <p:nvPr/>
        </p:nvGrpSpPr>
        <p:grpSpPr bwMode="auto">
          <a:xfrm>
            <a:off x="6904038" y="3997325"/>
            <a:ext cx="1839912" cy="990600"/>
            <a:chOff x="4711" y="2275"/>
            <a:chExt cx="1256" cy="624"/>
          </a:xfrm>
        </p:grpSpPr>
        <p:sp>
          <p:nvSpPr>
            <p:cNvPr id="66685" name="Text Box 43"/>
            <p:cNvSpPr txBox="1">
              <a:spLocks noChangeArrowheads="1"/>
            </p:cNvSpPr>
            <p:nvPr/>
          </p:nvSpPr>
          <p:spPr bwMode="auto">
            <a:xfrm>
              <a:off x="4711" y="2369"/>
              <a:ext cx="559" cy="365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kumimoji="1" lang="en-US" altLang="zh-CN" sz="32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L</a:t>
              </a:r>
              <a:endParaRPr kumimoji="1"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6686" name="Line 44"/>
            <p:cNvSpPr>
              <a:spLocks noChangeShapeType="1"/>
            </p:cNvSpPr>
            <p:nvPr/>
          </p:nvSpPr>
          <p:spPr bwMode="auto">
            <a:xfrm>
              <a:off x="4997" y="2275"/>
              <a:ext cx="27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87" name="Line 45"/>
            <p:cNvSpPr>
              <a:spLocks noChangeShapeType="1"/>
            </p:cNvSpPr>
            <p:nvPr/>
          </p:nvSpPr>
          <p:spPr bwMode="auto">
            <a:xfrm>
              <a:off x="4984" y="2887"/>
              <a:ext cx="27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88" name="Rectangle 46"/>
            <p:cNvSpPr>
              <a:spLocks noChangeArrowheads="1"/>
            </p:cNvSpPr>
            <p:nvPr/>
          </p:nvSpPr>
          <p:spPr bwMode="auto">
            <a:xfrm>
              <a:off x="5179" y="2455"/>
              <a:ext cx="156" cy="240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89" name="Line 47"/>
            <p:cNvSpPr>
              <a:spLocks noChangeShapeType="1"/>
            </p:cNvSpPr>
            <p:nvPr/>
          </p:nvSpPr>
          <p:spPr bwMode="auto">
            <a:xfrm>
              <a:off x="5257" y="2275"/>
              <a:ext cx="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90" name="Line 48"/>
            <p:cNvSpPr>
              <a:spLocks noChangeShapeType="1"/>
            </p:cNvSpPr>
            <p:nvPr/>
          </p:nvSpPr>
          <p:spPr bwMode="auto">
            <a:xfrm>
              <a:off x="5244" y="2683"/>
              <a:ext cx="0" cy="2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91" name="Line 49"/>
            <p:cNvSpPr>
              <a:spLocks noChangeShapeType="1"/>
            </p:cNvSpPr>
            <p:nvPr/>
          </p:nvSpPr>
          <p:spPr bwMode="auto">
            <a:xfrm>
              <a:off x="5452" y="2359"/>
              <a:ext cx="0" cy="3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stealth" w="lg" len="lg"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92" name="Text Box 50"/>
            <p:cNvSpPr txBox="1">
              <a:spLocks noChangeArrowheads="1"/>
            </p:cNvSpPr>
            <p:nvPr/>
          </p:nvSpPr>
          <p:spPr bwMode="auto">
            <a:xfrm>
              <a:off x="5447" y="2352"/>
              <a:ext cx="52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800" b="1" i="1" baseline="-25000">
                  <a:solidFill>
                    <a:srgbClr val="FF00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</p:grpSp>
      <p:sp>
        <p:nvSpPr>
          <p:cNvPr id="66611" name="Text Box 51"/>
          <p:cNvSpPr txBox="1">
            <a:spLocks noChangeArrowheads="1"/>
          </p:cNvSpPr>
          <p:nvPr/>
        </p:nvSpPr>
        <p:spPr bwMode="auto">
          <a:xfrm>
            <a:off x="971550" y="1614488"/>
            <a:ext cx="653415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步骤：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66612" name="Text Box 52"/>
          <p:cNvSpPr txBox="1">
            <a:spLocks noChangeArrowheads="1"/>
          </p:cNvSpPr>
          <p:nvPr/>
        </p:nvSpPr>
        <p:spPr bwMode="auto">
          <a:xfrm>
            <a:off x="1435100" y="5761038"/>
            <a:ext cx="5289550" cy="51911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3.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计算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66613" name="Object 115"/>
          <p:cNvGraphicFramePr>
            <a:graphicFrameLocks noChangeAspect="1"/>
          </p:cNvGraphicFramePr>
          <p:nvPr/>
        </p:nvGraphicFramePr>
        <p:xfrm>
          <a:off x="3306763" y="5427663"/>
          <a:ext cx="28670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6" name="公式" r:id="rId1" imgW="1193800" imgH="457200" progId="Equation.3">
                  <p:embed/>
                </p:oleObj>
              </mc:Choice>
              <mc:Fallback>
                <p:oleObj name="公式" r:id="rId1" imgW="1193800" imgH="45720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763" y="5427663"/>
                        <a:ext cx="2867025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6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autoUpdateAnimBg="0" build="p"/>
      <p:bldP spid="66584" grpId="0" autoUpdateAnimBg="0" build="p"/>
      <p:bldP spid="66611" grpId="0" autoUpdateAnimBg="0" build="p"/>
      <p:bldP spid="66612" grpId="0" autoUpdateAnimBg="0" build="p"/>
    </p:bldLst>
  </p:timing>
</p:sld>
</file>

<file path=ppt/theme/theme1.xml><?xml version="1.0" encoding="utf-8"?>
<a:theme xmlns:a="http://schemas.openxmlformats.org/drawingml/2006/main" name="192TGp_best_light_v2">
  <a:themeElements>
    <a:clrScheme name="192TGp_best_light_v2 3">
      <a:dk1>
        <a:srgbClr val="000000"/>
      </a:dk1>
      <a:lt1>
        <a:srgbClr val="FFFFFF"/>
      </a:lt1>
      <a:dk2>
        <a:srgbClr val="1D1F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自定义 1">
      <a:majorFont>
        <a:latin typeface="Arial Black"/>
        <a:ea typeface="黑体"/>
        <a:cs typeface=""/>
      </a:majorFont>
      <a:minorFont>
        <a:latin typeface="Arial Blac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tx1"/>
          </a:solidFill>
          <a:headEnd type="none"/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92TGp_best_light_v2 1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2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3">
        <a:dk1>
          <a:srgbClr val="000000"/>
        </a:dk1>
        <a:lt1>
          <a:srgbClr val="FFFFFF"/>
        </a:lt1>
        <a:dk2>
          <a:srgbClr val="1D1F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192TGp_best_light_v2</Template>
  <TotalTime>0</TotalTime>
  <Words>8153</Words>
  <Application>WPS 演示</Application>
  <PresentationFormat>全屏显示(4:3)</PresentationFormat>
  <Paragraphs>2044</Paragraphs>
  <Slides>77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38</vt:i4>
      </vt:variant>
      <vt:variant>
        <vt:lpstr>幻灯片标题</vt:lpstr>
      </vt:variant>
      <vt:variant>
        <vt:i4>77</vt:i4>
      </vt:variant>
    </vt:vector>
  </HeadingPairs>
  <TitlesOfParts>
    <vt:vector size="139" baseType="lpstr">
      <vt:lpstr>Arial</vt:lpstr>
      <vt:lpstr>宋体</vt:lpstr>
      <vt:lpstr>Wingdings</vt:lpstr>
      <vt:lpstr>黑体</vt:lpstr>
      <vt:lpstr>华文彩云</vt:lpstr>
      <vt:lpstr>Times New Roman</vt:lpstr>
      <vt:lpstr>Arial Black</vt:lpstr>
      <vt:lpstr>华文新魏</vt:lpstr>
      <vt:lpstr>Verdana</vt:lpstr>
      <vt:lpstr>华文楷体</vt:lpstr>
      <vt:lpstr>华文行楷</vt:lpstr>
      <vt:lpstr>隶书</vt:lpstr>
      <vt:lpstr>Monotype Sorts</vt:lpstr>
      <vt:lpstr>Wingdings</vt:lpstr>
      <vt:lpstr>楷体_GB2312</vt:lpstr>
      <vt:lpstr>新宋体</vt:lpstr>
      <vt:lpstr>微软雅黑</vt:lpstr>
      <vt:lpstr>Arial Unicode MS</vt:lpstr>
      <vt:lpstr>Calibri</vt:lpstr>
      <vt:lpstr>Cambria Math</vt:lpstr>
      <vt:lpstr>Symbol</vt:lpstr>
      <vt:lpstr>楷体_GB2312</vt:lpstr>
      <vt:lpstr>Verdana</vt:lpstr>
      <vt:lpstr>192TGp_best_light_v2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MSPhotoEd.3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MSPhotoEd.3</vt:lpstr>
      <vt:lpstr>MSPhotoEd.3</vt:lpstr>
      <vt:lpstr>电路分析与电子线路</vt:lpstr>
      <vt:lpstr>第七章  MOSFET放大器</vt:lpstr>
      <vt:lpstr>§7.1  放大的概念与放大电路的性能指标</vt:lpstr>
      <vt:lpstr>一、放大的概念</vt:lpstr>
      <vt:lpstr>二、性能指标</vt:lpstr>
      <vt:lpstr>PowerPoint 演示文稿</vt:lpstr>
      <vt:lpstr>PowerPoint 演示文稿</vt:lpstr>
      <vt:lpstr>PowerPoint 演示文稿</vt:lpstr>
      <vt:lpstr>PowerPoint 演示文稿</vt:lpstr>
      <vt:lpstr>4. 通频带</vt:lpstr>
      <vt:lpstr>§7.2 共源放大电路的组成</vt:lpstr>
      <vt:lpstr>一、放大电路的组成原则</vt:lpstr>
      <vt:lpstr>两种实用放大电路：</vt:lpstr>
      <vt:lpstr>PowerPoint 演示文稿</vt:lpstr>
      <vt:lpstr>PowerPoint 演示文稿</vt:lpstr>
      <vt:lpstr>（1）阻容耦合放大电路</vt:lpstr>
      <vt:lpstr>（2）直接耦合放大电路</vt:lpstr>
      <vt:lpstr>§7.3   放大电路的分析方法</vt:lpstr>
      <vt:lpstr>PowerPoint 演示文稿</vt:lpstr>
      <vt:lpstr>PowerPoint 演示文稿</vt:lpstr>
      <vt:lpstr>PowerPoint 演示文稿</vt:lpstr>
      <vt:lpstr>PowerPoint 演示文稿</vt:lpstr>
      <vt:lpstr>直接耦合放大电路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二、图解法    必须有实测晶体管特性曲线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 分压式偏置电路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 基本共源放大电路的动态分析</vt:lpstr>
      <vt:lpstr>PowerPoint 演示文稿</vt:lpstr>
      <vt:lpstr>二、基本共漏放大电路的动态分析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直接耦合</vt:lpstr>
      <vt:lpstr>阻容耦合</vt:lpstr>
      <vt:lpstr>变压器耦合</vt:lpstr>
      <vt:lpstr>PowerPoint 演示文稿</vt:lpstr>
      <vt:lpstr>二、零点漂移现象及其产生的原因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 场效应管差分放大电路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509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模拟电路基础</dc:title>
  <dc:creator>吴涛</dc:creator>
  <cp:lastModifiedBy>shengdu</cp:lastModifiedBy>
  <cp:revision>256</cp:revision>
  <dcterms:created xsi:type="dcterms:W3CDTF">2007-09-18T07:32:00Z</dcterms:created>
  <dcterms:modified xsi:type="dcterms:W3CDTF">2022-04-17T16:39:29Z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11B8869CE05A4F4DA6F22C23CF2D18FB</vt:lpwstr>
  </property>
  <property fmtid="{D5CDD505-2E9C-101B-9397-08002B2CF9AE}" pid="3" name="KSOProductBuildVer">
    <vt:lpwstr>2052-11.1.0.11369</vt:lpwstr>
  </property>
</Properties>
</file>